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92" r:id="rId2"/>
    <p:sldId id="293" r:id="rId3"/>
    <p:sldId id="256" r:id="rId4"/>
    <p:sldId id="328" r:id="rId5"/>
    <p:sldId id="294" r:id="rId6"/>
    <p:sldId id="257" r:id="rId7"/>
    <p:sldId id="295" r:id="rId8"/>
    <p:sldId id="296" r:id="rId9"/>
    <p:sldId id="297" r:id="rId10"/>
    <p:sldId id="326" r:id="rId11"/>
    <p:sldId id="298" r:id="rId12"/>
    <p:sldId id="300" r:id="rId13"/>
    <p:sldId id="299" r:id="rId14"/>
    <p:sldId id="301" r:id="rId15"/>
    <p:sldId id="327" r:id="rId16"/>
    <p:sldId id="302" r:id="rId17"/>
    <p:sldId id="303" r:id="rId18"/>
    <p:sldId id="304" r:id="rId19"/>
    <p:sldId id="305" r:id="rId20"/>
    <p:sldId id="306" r:id="rId21"/>
    <p:sldId id="307" r:id="rId22"/>
    <p:sldId id="308" r:id="rId23"/>
    <p:sldId id="330" r:id="rId24"/>
    <p:sldId id="329" r:id="rId25"/>
    <p:sldId id="334" r:id="rId26"/>
    <p:sldId id="309" r:id="rId27"/>
    <p:sldId id="335" r:id="rId28"/>
    <p:sldId id="336" r:id="rId29"/>
    <p:sldId id="311" r:id="rId30"/>
    <p:sldId id="312" r:id="rId31"/>
    <p:sldId id="313" r:id="rId32"/>
    <p:sldId id="314" r:id="rId33"/>
    <p:sldId id="316" r:id="rId34"/>
    <p:sldId id="332" r:id="rId35"/>
    <p:sldId id="331" r:id="rId36"/>
    <p:sldId id="315" r:id="rId37"/>
    <p:sldId id="317"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snapToGrid="0">
      <p:cViewPr varScale="1">
        <p:scale>
          <a:sx n="73" d="100"/>
          <a:sy n="73" d="100"/>
        </p:scale>
        <p:origin x="54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02205-D3F0-4770-BACC-CC92D84AD5D1}"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CF2310-F9B9-46EB-9A7A-11AE3C2BF9A4}" type="slidenum">
              <a:rPr lang="en-US" smtClean="0"/>
              <a:t>‹#›</a:t>
            </a:fld>
            <a:endParaRPr lang="en-US"/>
          </a:p>
        </p:txBody>
      </p:sp>
    </p:spTree>
    <p:extLst>
      <p:ext uri="{BB962C8B-B14F-4D97-AF65-F5344CB8AC3E}">
        <p14:creationId xmlns:p14="http://schemas.microsoft.com/office/powerpoint/2010/main" val="428425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277B-0A21-4DA8-B3C4-FCE8508D31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8FD8DB-8D81-4A00-9332-CC7986891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90D07C-B8A7-458D-B887-494DD2042601}"/>
              </a:ext>
            </a:extLst>
          </p:cNvPr>
          <p:cNvSpPr>
            <a:spLocks noGrp="1"/>
          </p:cNvSpPr>
          <p:nvPr>
            <p:ph type="dt" sz="half" idx="10"/>
          </p:nvPr>
        </p:nvSpPr>
        <p:spPr/>
        <p:txBody>
          <a:bodyPr/>
          <a:lstStyle/>
          <a:p>
            <a:fld id="{4B8228B6-82F0-4D51-9D10-B8AE5BE1837A}" type="datetimeFigureOut">
              <a:rPr lang="en-US" smtClean="0"/>
              <a:t>12/6/2022</a:t>
            </a:fld>
            <a:endParaRPr lang="en-US"/>
          </a:p>
        </p:txBody>
      </p:sp>
      <p:sp>
        <p:nvSpPr>
          <p:cNvPr id="5" name="Footer Placeholder 4">
            <a:extLst>
              <a:ext uri="{FF2B5EF4-FFF2-40B4-BE49-F238E27FC236}">
                <a16:creationId xmlns:a16="http://schemas.microsoft.com/office/drawing/2014/main" id="{B3BF83CB-FB88-42C9-AF2D-A741FA552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ED485-5828-4789-91C1-289C744A9A20}"/>
              </a:ext>
            </a:extLst>
          </p:cNvPr>
          <p:cNvSpPr>
            <a:spLocks noGrp="1"/>
          </p:cNvSpPr>
          <p:nvPr>
            <p:ph type="sldNum" sz="quarter" idx="12"/>
          </p:nvPr>
        </p:nvSpPr>
        <p:spPr/>
        <p:txBody>
          <a:bodyPr/>
          <a:lstStyle/>
          <a:p>
            <a:fld id="{055E77B8-CE6E-4012-9312-1BF41B32F28C}" type="slidenum">
              <a:rPr lang="en-US" smtClean="0"/>
              <a:t>‹#›</a:t>
            </a:fld>
            <a:endParaRPr lang="en-US"/>
          </a:p>
        </p:txBody>
      </p:sp>
    </p:spTree>
    <p:extLst>
      <p:ext uri="{BB962C8B-B14F-4D97-AF65-F5344CB8AC3E}">
        <p14:creationId xmlns:p14="http://schemas.microsoft.com/office/powerpoint/2010/main" val="3799755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48EA-FDAF-4BD1-B000-0511C43A5C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189C4E-DA94-44EB-92EE-18FF45D60D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29E66-F749-4B50-AE12-1B982A2D7FBD}"/>
              </a:ext>
            </a:extLst>
          </p:cNvPr>
          <p:cNvSpPr>
            <a:spLocks noGrp="1"/>
          </p:cNvSpPr>
          <p:nvPr>
            <p:ph type="dt" sz="half" idx="10"/>
          </p:nvPr>
        </p:nvSpPr>
        <p:spPr/>
        <p:txBody>
          <a:bodyPr/>
          <a:lstStyle/>
          <a:p>
            <a:fld id="{4B8228B6-82F0-4D51-9D10-B8AE5BE1837A}" type="datetimeFigureOut">
              <a:rPr lang="en-US" smtClean="0"/>
              <a:t>12/6/2022</a:t>
            </a:fld>
            <a:endParaRPr lang="en-US"/>
          </a:p>
        </p:txBody>
      </p:sp>
      <p:sp>
        <p:nvSpPr>
          <p:cNvPr id="5" name="Footer Placeholder 4">
            <a:extLst>
              <a:ext uri="{FF2B5EF4-FFF2-40B4-BE49-F238E27FC236}">
                <a16:creationId xmlns:a16="http://schemas.microsoft.com/office/drawing/2014/main" id="{FB4B1D1F-2F70-47A7-BDFF-31262ABB42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C9E9F-3E07-4F8D-9CB5-9419AE17EC6D}"/>
              </a:ext>
            </a:extLst>
          </p:cNvPr>
          <p:cNvSpPr>
            <a:spLocks noGrp="1"/>
          </p:cNvSpPr>
          <p:nvPr>
            <p:ph type="sldNum" sz="quarter" idx="12"/>
          </p:nvPr>
        </p:nvSpPr>
        <p:spPr/>
        <p:txBody>
          <a:bodyPr/>
          <a:lstStyle/>
          <a:p>
            <a:fld id="{055E77B8-CE6E-4012-9312-1BF41B32F28C}" type="slidenum">
              <a:rPr lang="en-US" smtClean="0"/>
              <a:t>‹#›</a:t>
            </a:fld>
            <a:endParaRPr lang="en-US"/>
          </a:p>
        </p:txBody>
      </p:sp>
    </p:spTree>
    <p:extLst>
      <p:ext uri="{BB962C8B-B14F-4D97-AF65-F5344CB8AC3E}">
        <p14:creationId xmlns:p14="http://schemas.microsoft.com/office/powerpoint/2010/main" val="1099066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1D69C3-7531-465E-B393-2900BD47AA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CC7F9F-BA17-4084-8DBB-79F4E2814B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FB06B6-7936-42C1-B566-BD2F2CAB628A}"/>
              </a:ext>
            </a:extLst>
          </p:cNvPr>
          <p:cNvSpPr>
            <a:spLocks noGrp="1"/>
          </p:cNvSpPr>
          <p:nvPr>
            <p:ph type="dt" sz="half" idx="10"/>
          </p:nvPr>
        </p:nvSpPr>
        <p:spPr/>
        <p:txBody>
          <a:bodyPr/>
          <a:lstStyle/>
          <a:p>
            <a:fld id="{4B8228B6-82F0-4D51-9D10-B8AE5BE1837A}" type="datetimeFigureOut">
              <a:rPr lang="en-US" smtClean="0"/>
              <a:t>12/6/2022</a:t>
            </a:fld>
            <a:endParaRPr lang="en-US"/>
          </a:p>
        </p:txBody>
      </p:sp>
      <p:sp>
        <p:nvSpPr>
          <p:cNvPr id="5" name="Footer Placeholder 4">
            <a:extLst>
              <a:ext uri="{FF2B5EF4-FFF2-40B4-BE49-F238E27FC236}">
                <a16:creationId xmlns:a16="http://schemas.microsoft.com/office/drawing/2014/main" id="{0ADDE510-4989-493F-AACA-C9D644C0CF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F9051-4092-406E-8610-325FC1EBFAC5}"/>
              </a:ext>
            </a:extLst>
          </p:cNvPr>
          <p:cNvSpPr>
            <a:spLocks noGrp="1"/>
          </p:cNvSpPr>
          <p:nvPr>
            <p:ph type="sldNum" sz="quarter" idx="12"/>
          </p:nvPr>
        </p:nvSpPr>
        <p:spPr/>
        <p:txBody>
          <a:bodyPr/>
          <a:lstStyle/>
          <a:p>
            <a:fld id="{055E77B8-CE6E-4012-9312-1BF41B32F28C}" type="slidenum">
              <a:rPr lang="en-US" smtClean="0"/>
              <a:t>‹#›</a:t>
            </a:fld>
            <a:endParaRPr lang="en-US"/>
          </a:p>
        </p:txBody>
      </p:sp>
    </p:spTree>
    <p:extLst>
      <p:ext uri="{BB962C8B-B14F-4D97-AF65-F5344CB8AC3E}">
        <p14:creationId xmlns:p14="http://schemas.microsoft.com/office/powerpoint/2010/main" val="138806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2C6E-C1BC-4DF5-93A9-88F2491AD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ECA487-26CC-40BA-B005-8721D398C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974B15-A126-45A3-BCFE-38AD2A958B82}"/>
              </a:ext>
            </a:extLst>
          </p:cNvPr>
          <p:cNvSpPr>
            <a:spLocks noGrp="1"/>
          </p:cNvSpPr>
          <p:nvPr>
            <p:ph type="dt" sz="half" idx="10"/>
          </p:nvPr>
        </p:nvSpPr>
        <p:spPr/>
        <p:txBody>
          <a:bodyPr/>
          <a:lstStyle/>
          <a:p>
            <a:fld id="{4B8228B6-82F0-4D51-9D10-B8AE5BE1837A}" type="datetimeFigureOut">
              <a:rPr lang="en-US" smtClean="0"/>
              <a:t>12/6/2022</a:t>
            </a:fld>
            <a:endParaRPr lang="en-US"/>
          </a:p>
        </p:txBody>
      </p:sp>
      <p:sp>
        <p:nvSpPr>
          <p:cNvPr id="5" name="Footer Placeholder 4">
            <a:extLst>
              <a:ext uri="{FF2B5EF4-FFF2-40B4-BE49-F238E27FC236}">
                <a16:creationId xmlns:a16="http://schemas.microsoft.com/office/drawing/2014/main" id="{739845EF-8289-4D49-A166-0058A7209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696B8-2F38-4F73-BCBD-BE01551F877A}"/>
              </a:ext>
            </a:extLst>
          </p:cNvPr>
          <p:cNvSpPr>
            <a:spLocks noGrp="1"/>
          </p:cNvSpPr>
          <p:nvPr>
            <p:ph type="sldNum" sz="quarter" idx="12"/>
          </p:nvPr>
        </p:nvSpPr>
        <p:spPr/>
        <p:txBody>
          <a:bodyPr/>
          <a:lstStyle/>
          <a:p>
            <a:fld id="{055E77B8-CE6E-4012-9312-1BF41B32F28C}" type="slidenum">
              <a:rPr lang="en-US" smtClean="0"/>
              <a:t>‹#›</a:t>
            </a:fld>
            <a:endParaRPr lang="en-US"/>
          </a:p>
        </p:txBody>
      </p:sp>
    </p:spTree>
    <p:extLst>
      <p:ext uri="{BB962C8B-B14F-4D97-AF65-F5344CB8AC3E}">
        <p14:creationId xmlns:p14="http://schemas.microsoft.com/office/powerpoint/2010/main" val="2878343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C38B-43AB-4E69-9B18-ACE68BBA93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758B86-E96E-41EA-8EF5-BD0E9E373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982138-0415-4957-AEE8-9BDCEE151164}"/>
              </a:ext>
            </a:extLst>
          </p:cNvPr>
          <p:cNvSpPr>
            <a:spLocks noGrp="1"/>
          </p:cNvSpPr>
          <p:nvPr>
            <p:ph type="dt" sz="half" idx="10"/>
          </p:nvPr>
        </p:nvSpPr>
        <p:spPr/>
        <p:txBody>
          <a:bodyPr/>
          <a:lstStyle/>
          <a:p>
            <a:fld id="{4B8228B6-82F0-4D51-9D10-B8AE5BE1837A}" type="datetimeFigureOut">
              <a:rPr lang="en-US" smtClean="0"/>
              <a:t>12/6/2022</a:t>
            </a:fld>
            <a:endParaRPr lang="en-US"/>
          </a:p>
        </p:txBody>
      </p:sp>
      <p:sp>
        <p:nvSpPr>
          <p:cNvPr id="5" name="Footer Placeholder 4">
            <a:extLst>
              <a:ext uri="{FF2B5EF4-FFF2-40B4-BE49-F238E27FC236}">
                <a16:creationId xmlns:a16="http://schemas.microsoft.com/office/drawing/2014/main" id="{3C89B374-1C88-450A-84CF-E1C5DCBA6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AE004-D64F-44AC-AB69-3A59867F8586}"/>
              </a:ext>
            </a:extLst>
          </p:cNvPr>
          <p:cNvSpPr>
            <a:spLocks noGrp="1"/>
          </p:cNvSpPr>
          <p:nvPr>
            <p:ph type="sldNum" sz="quarter" idx="12"/>
          </p:nvPr>
        </p:nvSpPr>
        <p:spPr/>
        <p:txBody>
          <a:bodyPr/>
          <a:lstStyle/>
          <a:p>
            <a:fld id="{055E77B8-CE6E-4012-9312-1BF41B32F28C}" type="slidenum">
              <a:rPr lang="en-US" smtClean="0"/>
              <a:t>‹#›</a:t>
            </a:fld>
            <a:endParaRPr lang="en-US"/>
          </a:p>
        </p:txBody>
      </p:sp>
    </p:spTree>
    <p:extLst>
      <p:ext uri="{BB962C8B-B14F-4D97-AF65-F5344CB8AC3E}">
        <p14:creationId xmlns:p14="http://schemas.microsoft.com/office/powerpoint/2010/main" val="4027869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51A3-AD94-40A4-BEF6-DB67429BBD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36514C-F85D-4542-9A29-9F574203A0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21C8D3-8FDF-4250-910C-55FD7C295F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BFE328-F88D-41D0-A5EE-791532012BE0}"/>
              </a:ext>
            </a:extLst>
          </p:cNvPr>
          <p:cNvSpPr>
            <a:spLocks noGrp="1"/>
          </p:cNvSpPr>
          <p:nvPr>
            <p:ph type="dt" sz="half" idx="10"/>
          </p:nvPr>
        </p:nvSpPr>
        <p:spPr/>
        <p:txBody>
          <a:bodyPr/>
          <a:lstStyle/>
          <a:p>
            <a:fld id="{4B8228B6-82F0-4D51-9D10-B8AE5BE1837A}" type="datetimeFigureOut">
              <a:rPr lang="en-US" smtClean="0"/>
              <a:t>12/6/2022</a:t>
            </a:fld>
            <a:endParaRPr lang="en-US"/>
          </a:p>
        </p:txBody>
      </p:sp>
      <p:sp>
        <p:nvSpPr>
          <p:cNvPr id="6" name="Footer Placeholder 5">
            <a:extLst>
              <a:ext uri="{FF2B5EF4-FFF2-40B4-BE49-F238E27FC236}">
                <a16:creationId xmlns:a16="http://schemas.microsoft.com/office/drawing/2014/main" id="{4DAB1C26-CFEA-4171-B9CE-CE83C1C54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96CB8E-A63E-4970-BBCE-74542D8AF073}"/>
              </a:ext>
            </a:extLst>
          </p:cNvPr>
          <p:cNvSpPr>
            <a:spLocks noGrp="1"/>
          </p:cNvSpPr>
          <p:nvPr>
            <p:ph type="sldNum" sz="quarter" idx="12"/>
          </p:nvPr>
        </p:nvSpPr>
        <p:spPr/>
        <p:txBody>
          <a:bodyPr/>
          <a:lstStyle/>
          <a:p>
            <a:fld id="{055E77B8-CE6E-4012-9312-1BF41B32F28C}" type="slidenum">
              <a:rPr lang="en-US" smtClean="0"/>
              <a:t>‹#›</a:t>
            </a:fld>
            <a:endParaRPr lang="en-US"/>
          </a:p>
        </p:txBody>
      </p:sp>
    </p:spTree>
    <p:extLst>
      <p:ext uri="{BB962C8B-B14F-4D97-AF65-F5344CB8AC3E}">
        <p14:creationId xmlns:p14="http://schemas.microsoft.com/office/powerpoint/2010/main" val="1059986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3823-6E67-4138-8E7A-0A3557B287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9E053D-761B-45C7-8F2C-F362FCE905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8FE773-0FB8-4310-9CF8-79BEC031BA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AA7D0B-01A3-4376-A4BD-2066BEAFD8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62E491-09F2-41C3-9C6F-D07040BC78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27678B-D4DB-4AEF-A7AE-E09EDE4EA0F8}"/>
              </a:ext>
            </a:extLst>
          </p:cNvPr>
          <p:cNvSpPr>
            <a:spLocks noGrp="1"/>
          </p:cNvSpPr>
          <p:nvPr>
            <p:ph type="dt" sz="half" idx="10"/>
          </p:nvPr>
        </p:nvSpPr>
        <p:spPr/>
        <p:txBody>
          <a:bodyPr/>
          <a:lstStyle/>
          <a:p>
            <a:fld id="{4B8228B6-82F0-4D51-9D10-B8AE5BE1837A}" type="datetimeFigureOut">
              <a:rPr lang="en-US" smtClean="0"/>
              <a:t>12/6/2022</a:t>
            </a:fld>
            <a:endParaRPr lang="en-US"/>
          </a:p>
        </p:txBody>
      </p:sp>
      <p:sp>
        <p:nvSpPr>
          <p:cNvPr id="8" name="Footer Placeholder 7">
            <a:extLst>
              <a:ext uri="{FF2B5EF4-FFF2-40B4-BE49-F238E27FC236}">
                <a16:creationId xmlns:a16="http://schemas.microsoft.com/office/drawing/2014/main" id="{B0464F79-2955-4179-8DE0-03B5D2FEA9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858E70-BEB5-4046-9D84-8B358758D1BB}"/>
              </a:ext>
            </a:extLst>
          </p:cNvPr>
          <p:cNvSpPr>
            <a:spLocks noGrp="1"/>
          </p:cNvSpPr>
          <p:nvPr>
            <p:ph type="sldNum" sz="quarter" idx="12"/>
          </p:nvPr>
        </p:nvSpPr>
        <p:spPr/>
        <p:txBody>
          <a:bodyPr/>
          <a:lstStyle/>
          <a:p>
            <a:fld id="{055E77B8-CE6E-4012-9312-1BF41B32F28C}" type="slidenum">
              <a:rPr lang="en-US" smtClean="0"/>
              <a:t>‹#›</a:t>
            </a:fld>
            <a:endParaRPr lang="en-US"/>
          </a:p>
        </p:txBody>
      </p:sp>
    </p:spTree>
    <p:extLst>
      <p:ext uri="{BB962C8B-B14F-4D97-AF65-F5344CB8AC3E}">
        <p14:creationId xmlns:p14="http://schemas.microsoft.com/office/powerpoint/2010/main" val="410274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414F6-B5D6-49D0-B623-735F5D4E3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B19E9-DB14-422E-8CC1-7BFB7D6B002F}"/>
              </a:ext>
            </a:extLst>
          </p:cNvPr>
          <p:cNvSpPr>
            <a:spLocks noGrp="1"/>
          </p:cNvSpPr>
          <p:nvPr>
            <p:ph type="dt" sz="half" idx="10"/>
          </p:nvPr>
        </p:nvSpPr>
        <p:spPr/>
        <p:txBody>
          <a:bodyPr/>
          <a:lstStyle/>
          <a:p>
            <a:fld id="{4B8228B6-82F0-4D51-9D10-B8AE5BE1837A}" type="datetimeFigureOut">
              <a:rPr lang="en-US" smtClean="0"/>
              <a:t>12/6/2022</a:t>
            </a:fld>
            <a:endParaRPr lang="en-US"/>
          </a:p>
        </p:txBody>
      </p:sp>
      <p:sp>
        <p:nvSpPr>
          <p:cNvPr id="4" name="Footer Placeholder 3">
            <a:extLst>
              <a:ext uri="{FF2B5EF4-FFF2-40B4-BE49-F238E27FC236}">
                <a16:creationId xmlns:a16="http://schemas.microsoft.com/office/drawing/2014/main" id="{B51E084F-33C8-4F42-A652-76258E56BC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6BA5C8-8D36-4CF1-95F7-C4F0A573A3F1}"/>
              </a:ext>
            </a:extLst>
          </p:cNvPr>
          <p:cNvSpPr>
            <a:spLocks noGrp="1"/>
          </p:cNvSpPr>
          <p:nvPr>
            <p:ph type="sldNum" sz="quarter" idx="12"/>
          </p:nvPr>
        </p:nvSpPr>
        <p:spPr/>
        <p:txBody>
          <a:bodyPr/>
          <a:lstStyle/>
          <a:p>
            <a:fld id="{055E77B8-CE6E-4012-9312-1BF41B32F28C}" type="slidenum">
              <a:rPr lang="en-US" smtClean="0"/>
              <a:t>‹#›</a:t>
            </a:fld>
            <a:endParaRPr lang="en-US"/>
          </a:p>
        </p:txBody>
      </p:sp>
    </p:spTree>
    <p:extLst>
      <p:ext uri="{BB962C8B-B14F-4D97-AF65-F5344CB8AC3E}">
        <p14:creationId xmlns:p14="http://schemas.microsoft.com/office/powerpoint/2010/main" val="1478597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E65184-967F-4641-AD3C-14C6074D14CC}"/>
              </a:ext>
            </a:extLst>
          </p:cNvPr>
          <p:cNvSpPr>
            <a:spLocks noGrp="1"/>
          </p:cNvSpPr>
          <p:nvPr>
            <p:ph type="dt" sz="half" idx="10"/>
          </p:nvPr>
        </p:nvSpPr>
        <p:spPr/>
        <p:txBody>
          <a:bodyPr/>
          <a:lstStyle/>
          <a:p>
            <a:fld id="{4B8228B6-82F0-4D51-9D10-B8AE5BE1837A}" type="datetimeFigureOut">
              <a:rPr lang="en-US" smtClean="0"/>
              <a:t>12/6/2022</a:t>
            </a:fld>
            <a:endParaRPr lang="en-US"/>
          </a:p>
        </p:txBody>
      </p:sp>
      <p:sp>
        <p:nvSpPr>
          <p:cNvPr id="3" name="Footer Placeholder 2">
            <a:extLst>
              <a:ext uri="{FF2B5EF4-FFF2-40B4-BE49-F238E27FC236}">
                <a16:creationId xmlns:a16="http://schemas.microsoft.com/office/drawing/2014/main" id="{E1375B23-10C8-4CB4-A335-D8E02DE39A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C1AF9D-F292-4DC1-8F80-F2DD6FA093AA}"/>
              </a:ext>
            </a:extLst>
          </p:cNvPr>
          <p:cNvSpPr>
            <a:spLocks noGrp="1"/>
          </p:cNvSpPr>
          <p:nvPr>
            <p:ph type="sldNum" sz="quarter" idx="12"/>
          </p:nvPr>
        </p:nvSpPr>
        <p:spPr/>
        <p:txBody>
          <a:bodyPr/>
          <a:lstStyle/>
          <a:p>
            <a:fld id="{055E77B8-CE6E-4012-9312-1BF41B32F28C}" type="slidenum">
              <a:rPr lang="en-US" smtClean="0"/>
              <a:t>‹#›</a:t>
            </a:fld>
            <a:endParaRPr lang="en-US"/>
          </a:p>
        </p:txBody>
      </p:sp>
    </p:spTree>
    <p:extLst>
      <p:ext uri="{BB962C8B-B14F-4D97-AF65-F5344CB8AC3E}">
        <p14:creationId xmlns:p14="http://schemas.microsoft.com/office/powerpoint/2010/main" val="68183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6DC28-D0A8-4304-B706-EC7F5CEE3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D2DB20-7EBA-4132-B72A-C313E5EBCD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100C24-281C-44BD-9461-E2716518D6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3D84D-B4AE-4F45-A2F9-A230FECE730D}"/>
              </a:ext>
            </a:extLst>
          </p:cNvPr>
          <p:cNvSpPr>
            <a:spLocks noGrp="1"/>
          </p:cNvSpPr>
          <p:nvPr>
            <p:ph type="dt" sz="half" idx="10"/>
          </p:nvPr>
        </p:nvSpPr>
        <p:spPr/>
        <p:txBody>
          <a:bodyPr/>
          <a:lstStyle/>
          <a:p>
            <a:fld id="{4B8228B6-82F0-4D51-9D10-B8AE5BE1837A}" type="datetimeFigureOut">
              <a:rPr lang="en-US" smtClean="0"/>
              <a:t>12/6/2022</a:t>
            </a:fld>
            <a:endParaRPr lang="en-US"/>
          </a:p>
        </p:txBody>
      </p:sp>
      <p:sp>
        <p:nvSpPr>
          <p:cNvPr id="6" name="Footer Placeholder 5">
            <a:extLst>
              <a:ext uri="{FF2B5EF4-FFF2-40B4-BE49-F238E27FC236}">
                <a16:creationId xmlns:a16="http://schemas.microsoft.com/office/drawing/2014/main" id="{023793D0-9CE0-4085-9FD0-2DC6F0E2E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A7A634-987D-4ABC-A506-77E9F710CE1B}"/>
              </a:ext>
            </a:extLst>
          </p:cNvPr>
          <p:cNvSpPr>
            <a:spLocks noGrp="1"/>
          </p:cNvSpPr>
          <p:nvPr>
            <p:ph type="sldNum" sz="quarter" idx="12"/>
          </p:nvPr>
        </p:nvSpPr>
        <p:spPr/>
        <p:txBody>
          <a:bodyPr/>
          <a:lstStyle/>
          <a:p>
            <a:fld id="{055E77B8-CE6E-4012-9312-1BF41B32F28C}" type="slidenum">
              <a:rPr lang="en-US" smtClean="0"/>
              <a:t>‹#›</a:t>
            </a:fld>
            <a:endParaRPr lang="en-US"/>
          </a:p>
        </p:txBody>
      </p:sp>
    </p:spTree>
    <p:extLst>
      <p:ext uri="{BB962C8B-B14F-4D97-AF65-F5344CB8AC3E}">
        <p14:creationId xmlns:p14="http://schemas.microsoft.com/office/powerpoint/2010/main" val="425192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B027-83D9-4409-AF06-B0F67486A7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3FBA4C-F774-4180-A66C-5E8751589C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9A9CA4-B3B4-4BE0-8141-785815208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15EAF5-92C2-4202-95C8-77ECC841BE75}"/>
              </a:ext>
            </a:extLst>
          </p:cNvPr>
          <p:cNvSpPr>
            <a:spLocks noGrp="1"/>
          </p:cNvSpPr>
          <p:nvPr>
            <p:ph type="dt" sz="half" idx="10"/>
          </p:nvPr>
        </p:nvSpPr>
        <p:spPr/>
        <p:txBody>
          <a:bodyPr/>
          <a:lstStyle/>
          <a:p>
            <a:fld id="{4B8228B6-82F0-4D51-9D10-B8AE5BE1837A}" type="datetimeFigureOut">
              <a:rPr lang="en-US" smtClean="0"/>
              <a:t>12/6/2022</a:t>
            </a:fld>
            <a:endParaRPr lang="en-US"/>
          </a:p>
        </p:txBody>
      </p:sp>
      <p:sp>
        <p:nvSpPr>
          <p:cNvPr id="6" name="Footer Placeholder 5">
            <a:extLst>
              <a:ext uri="{FF2B5EF4-FFF2-40B4-BE49-F238E27FC236}">
                <a16:creationId xmlns:a16="http://schemas.microsoft.com/office/drawing/2014/main" id="{BF5655D3-DAD6-4D55-AD23-CCDAE64256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ACD206-8A68-4349-A041-92F11F0019F1}"/>
              </a:ext>
            </a:extLst>
          </p:cNvPr>
          <p:cNvSpPr>
            <a:spLocks noGrp="1"/>
          </p:cNvSpPr>
          <p:nvPr>
            <p:ph type="sldNum" sz="quarter" idx="12"/>
          </p:nvPr>
        </p:nvSpPr>
        <p:spPr/>
        <p:txBody>
          <a:bodyPr/>
          <a:lstStyle/>
          <a:p>
            <a:fld id="{055E77B8-CE6E-4012-9312-1BF41B32F28C}" type="slidenum">
              <a:rPr lang="en-US" smtClean="0"/>
              <a:t>‹#›</a:t>
            </a:fld>
            <a:endParaRPr lang="en-US"/>
          </a:p>
        </p:txBody>
      </p:sp>
    </p:spTree>
    <p:extLst>
      <p:ext uri="{BB962C8B-B14F-4D97-AF65-F5344CB8AC3E}">
        <p14:creationId xmlns:p14="http://schemas.microsoft.com/office/powerpoint/2010/main" val="3704725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4B81FC-FF7B-4506-8992-DA46FF7632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964D36-45CF-40BC-AF0A-901FB2A4F7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AF460-EEE6-4C81-8239-721D3D522E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228B6-82F0-4D51-9D10-B8AE5BE1837A}" type="datetimeFigureOut">
              <a:rPr lang="en-US" smtClean="0"/>
              <a:t>12/6/2022</a:t>
            </a:fld>
            <a:endParaRPr lang="en-US"/>
          </a:p>
        </p:txBody>
      </p:sp>
      <p:sp>
        <p:nvSpPr>
          <p:cNvPr id="5" name="Footer Placeholder 4">
            <a:extLst>
              <a:ext uri="{FF2B5EF4-FFF2-40B4-BE49-F238E27FC236}">
                <a16:creationId xmlns:a16="http://schemas.microsoft.com/office/drawing/2014/main" id="{2A4B1C0D-C103-418C-9F18-83DAEE6ABB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359A28-439E-4816-93F4-05FB0666FF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E77B8-CE6E-4012-9312-1BF41B32F28C}" type="slidenum">
              <a:rPr lang="en-US" smtClean="0"/>
              <a:t>‹#›</a:t>
            </a:fld>
            <a:endParaRPr lang="en-US"/>
          </a:p>
        </p:txBody>
      </p:sp>
    </p:spTree>
    <p:extLst>
      <p:ext uri="{BB962C8B-B14F-4D97-AF65-F5344CB8AC3E}">
        <p14:creationId xmlns:p14="http://schemas.microsoft.com/office/powerpoint/2010/main" val="1660507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6.gi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gi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5" name="Google Shape;319;p8">
            <a:extLst>
              <a:ext uri="{FF2B5EF4-FFF2-40B4-BE49-F238E27FC236}">
                <a16:creationId xmlns:a16="http://schemas.microsoft.com/office/drawing/2014/main" id="{D7165EF8-BDED-49AE-AB09-6FFC746A70AC}"/>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5122" name="Picture 2">
            <a:extLst>
              <a:ext uri="{FF2B5EF4-FFF2-40B4-BE49-F238E27FC236}">
                <a16:creationId xmlns:a16="http://schemas.microsoft.com/office/drawing/2014/main" id="{DC32B73F-9131-491E-B45D-7D1397E73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93" y="979714"/>
            <a:ext cx="10285413" cy="56068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29314F-6C96-4C8D-AB3B-DDA29CFB69D4}"/>
              </a:ext>
            </a:extLst>
          </p:cNvPr>
          <p:cNvSpPr txBox="1"/>
          <p:nvPr/>
        </p:nvSpPr>
        <p:spPr>
          <a:xfrm>
            <a:off x="2950007" y="271452"/>
            <a:ext cx="6821926" cy="646331"/>
          </a:xfrm>
          <a:prstGeom prst="rect">
            <a:avLst/>
          </a:prstGeom>
          <a:noFill/>
        </p:spPr>
        <p:txBody>
          <a:bodyPr wrap="square">
            <a:spAutoFit/>
          </a:bodyPr>
          <a:lstStyle/>
          <a:p>
            <a:pPr algn="l" fontAlgn="base"/>
            <a:r>
              <a:rPr lang="en-US" sz="3600" b="1" i="0" dirty="0">
                <a:solidFill>
                  <a:srgbClr val="FF6600"/>
                </a:solidFill>
                <a:effectLst/>
                <a:latin typeface="Nirmala UI" panose="020B0502040204020203" pitchFamily="34" charset="0"/>
                <a:ea typeface="Nirmala UI" panose="020B0502040204020203" pitchFamily="34" charset="0"/>
                <a:cs typeface="Nirmala UI" panose="020B0502040204020203" pitchFamily="34" charset="0"/>
              </a:rPr>
              <a:t>Learn Something Every Day</a:t>
            </a:r>
          </a:p>
        </p:txBody>
      </p:sp>
    </p:spTree>
    <p:extLst>
      <p:ext uri="{BB962C8B-B14F-4D97-AF65-F5344CB8AC3E}">
        <p14:creationId xmlns:p14="http://schemas.microsoft.com/office/powerpoint/2010/main" val="174559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2" name="Rectangle 1">
            <a:extLst>
              <a:ext uri="{FF2B5EF4-FFF2-40B4-BE49-F238E27FC236}">
                <a16:creationId xmlns:a16="http://schemas.microsoft.com/office/drawing/2014/main" id="{A403A682-D335-4331-8B9F-C8DBFCDC51DA}"/>
              </a:ext>
            </a:extLst>
          </p:cNvPr>
          <p:cNvSpPr/>
          <p:nvPr/>
        </p:nvSpPr>
        <p:spPr>
          <a:xfrm>
            <a:off x="1340499" y="2875002"/>
            <a:ext cx="9511002" cy="1107996"/>
          </a:xfrm>
          <a:prstGeom prst="rect">
            <a:avLst/>
          </a:prstGeom>
          <a:noFill/>
        </p:spPr>
        <p:txBody>
          <a:bodyPr wrap="none" lIns="91440" tIns="45720" rIns="91440" bIns="45720">
            <a:spAutoFit/>
          </a:bodyPr>
          <a:lstStyle/>
          <a:p>
            <a:pPr algn="ctr"/>
            <a:r>
              <a:rPr lang="en-US" sz="6600" b="1" cap="none" spc="0" dirty="0">
                <a:ln w="0"/>
                <a:solidFill>
                  <a:srgbClr val="FF6600"/>
                </a:solidFill>
                <a:effectLst>
                  <a:outerShdw blurRad="38100" dist="19050" dir="2700000" algn="tl" rotWithShape="0">
                    <a:schemeClr val="dk1">
                      <a:alpha val="40000"/>
                    </a:schemeClr>
                  </a:outerShdw>
                </a:effectLst>
              </a:rPr>
              <a:t>Different Types of Analysis</a:t>
            </a:r>
          </a:p>
        </p:txBody>
      </p:sp>
      <p:sp>
        <p:nvSpPr>
          <p:cNvPr id="5" name="Google Shape;319;p8">
            <a:extLst>
              <a:ext uri="{FF2B5EF4-FFF2-40B4-BE49-F238E27FC236}">
                <a16:creationId xmlns:a16="http://schemas.microsoft.com/office/drawing/2014/main" id="{D7165EF8-BDED-49AE-AB09-6FFC746A70AC}"/>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Tree>
    <p:extLst>
      <p:ext uri="{BB962C8B-B14F-4D97-AF65-F5344CB8AC3E}">
        <p14:creationId xmlns:p14="http://schemas.microsoft.com/office/powerpoint/2010/main" val="161121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3" name="Picture 2">
            <a:extLst>
              <a:ext uri="{FF2B5EF4-FFF2-40B4-BE49-F238E27FC236}">
                <a16:creationId xmlns:a16="http://schemas.microsoft.com/office/drawing/2014/main" id="{2256F1AF-A540-4DC4-85F6-738F7E0FEE5F}"/>
              </a:ext>
            </a:extLst>
          </p:cNvPr>
          <p:cNvPicPr>
            <a:picLocks noChangeAspect="1"/>
          </p:cNvPicPr>
          <p:nvPr/>
        </p:nvPicPr>
        <p:blipFill>
          <a:blip r:embed="rId4"/>
          <a:stretch>
            <a:fillRect/>
          </a:stretch>
        </p:blipFill>
        <p:spPr>
          <a:xfrm>
            <a:off x="666207" y="1753027"/>
            <a:ext cx="3987619" cy="3709851"/>
          </a:xfrm>
          <a:prstGeom prst="rect">
            <a:avLst/>
          </a:prstGeom>
        </p:spPr>
      </p:pic>
      <p:pic>
        <p:nvPicPr>
          <p:cNvPr id="5" name="Picture 4">
            <a:extLst>
              <a:ext uri="{FF2B5EF4-FFF2-40B4-BE49-F238E27FC236}">
                <a16:creationId xmlns:a16="http://schemas.microsoft.com/office/drawing/2014/main" id="{83025DF7-5AEC-4438-BE07-EEAD68AE2BC8}"/>
              </a:ext>
            </a:extLst>
          </p:cNvPr>
          <p:cNvPicPr>
            <a:picLocks noChangeAspect="1"/>
          </p:cNvPicPr>
          <p:nvPr/>
        </p:nvPicPr>
        <p:blipFill>
          <a:blip r:embed="rId5"/>
          <a:stretch>
            <a:fillRect/>
          </a:stretch>
        </p:blipFill>
        <p:spPr>
          <a:xfrm>
            <a:off x="6906549" y="1811809"/>
            <a:ext cx="3888066" cy="3592287"/>
          </a:xfrm>
          <a:prstGeom prst="rect">
            <a:avLst/>
          </a:prstGeom>
        </p:spPr>
      </p:pic>
      <p:sp>
        <p:nvSpPr>
          <p:cNvPr id="6" name="Rectangle 5">
            <a:extLst>
              <a:ext uri="{FF2B5EF4-FFF2-40B4-BE49-F238E27FC236}">
                <a16:creationId xmlns:a16="http://schemas.microsoft.com/office/drawing/2014/main" id="{F6474283-C713-417A-82D5-FB4DB87C10EF}"/>
              </a:ext>
            </a:extLst>
          </p:cNvPr>
          <p:cNvSpPr/>
          <p:nvPr/>
        </p:nvSpPr>
        <p:spPr>
          <a:xfrm>
            <a:off x="735595" y="5462878"/>
            <a:ext cx="4400435" cy="707886"/>
          </a:xfrm>
          <a:prstGeom prst="rect">
            <a:avLst/>
          </a:prstGeom>
          <a:noFill/>
        </p:spPr>
        <p:txBody>
          <a:bodyPr wrap="none" lIns="91440" tIns="45720" rIns="91440" bIns="45720">
            <a:spAutoFit/>
          </a:bodyPr>
          <a:lstStyle/>
          <a:p>
            <a:pPr algn="ctr"/>
            <a:r>
              <a:rPr lang="en-US" sz="4000" b="1" cap="none" spc="0" dirty="0">
                <a:ln w="0"/>
                <a:solidFill>
                  <a:srgbClr val="FF6600"/>
                </a:solidFill>
                <a:effectLst>
                  <a:outerShdw blurRad="38100" dist="19050" dir="2700000" algn="tl" rotWithShape="0">
                    <a:schemeClr val="dk1">
                      <a:alpha val="40000"/>
                    </a:schemeClr>
                  </a:outerShdw>
                </a:effectLst>
              </a:rPr>
              <a:t>Qualitative Analysis</a:t>
            </a:r>
          </a:p>
        </p:txBody>
      </p:sp>
      <p:sp>
        <p:nvSpPr>
          <p:cNvPr id="12" name="Rectangle 11">
            <a:extLst>
              <a:ext uri="{FF2B5EF4-FFF2-40B4-BE49-F238E27FC236}">
                <a16:creationId xmlns:a16="http://schemas.microsoft.com/office/drawing/2014/main" id="{F33015B0-C24A-4D06-9F48-6E82A30E0BFA}"/>
              </a:ext>
            </a:extLst>
          </p:cNvPr>
          <p:cNvSpPr/>
          <p:nvPr/>
        </p:nvSpPr>
        <p:spPr>
          <a:xfrm>
            <a:off x="6609326" y="5459459"/>
            <a:ext cx="4722703" cy="707886"/>
          </a:xfrm>
          <a:prstGeom prst="rect">
            <a:avLst/>
          </a:prstGeom>
          <a:noFill/>
        </p:spPr>
        <p:txBody>
          <a:bodyPr wrap="none" lIns="91440" tIns="45720" rIns="91440" bIns="45720">
            <a:spAutoFit/>
          </a:bodyPr>
          <a:lstStyle/>
          <a:p>
            <a:pPr algn="ctr"/>
            <a:r>
              <a:rPr lang="en-US" sz="4000" b="1" cap="none" spc="0" dirty="0">
                <a:ln w="0"/>
                <a:solidFill>
                  <a:srgbClr val="FF6600"/>
                </a:solidFill>
                <a:effectLst>
                  <a:outerShdw blurRad="38100" dist="19050" dir="2700000" algn="tl" rotWithShape="0">
                    <a:schemeClr val="dk1">
                      <a:alpha val="40000"/>
                    </a:schemeClr>
                  </a:outerShdw>
                </a:effectLst>
              </a:rPr>
              <a:t>Quantitative Analysis</a:t>
            </a:r>
          </a:p>
        </p:txBody>
      </p:sp>
      <p:sp>
        <p:nvSpPr>
          <p:cNvPr id="13" name="Rectangle 12">
            <a:extLst>
              <a:ext uri="{FF2B5EF4-FFF2-40B4-BE49-F238E27FC236}">
                <a16:creationId xmlns:a16="http://schemas.microsoft.com/office/drawing/2014/main" id="{42F30B77-D5D1-48E3-AB56-74311DF84204}"/>
              </a:ext>
            </a:extLst>
          </p:cNvPr>
          <p:cNvSpPr/>
          <p:nvPr/>
        </p:nvSpPr>
        <p:spPr>
          <a:xfrm>
            <a:off x="1283613" y="589668"/>
            <a:ext cx="9511002" cy="1107996"/>
          </a:xfrm>
          <a:prstGeom prst="rect">
            <a:avLst/>
          </a:prstGeom>
          <a:noFill/>
        </p:spPr>
        <p:txBody>
          <a:bodyPr wrap="none" lIns="91440" tIns="45720" rIns="91440" bIns="45720">
            <a:spAutoFit/>
          </a:bodyPr>
          <a:lstStyle/>
          <a:p>
            <a:pPr algn="ctr"/>
            <a:r>
              <a:rPr lang="en-US" sz="6600" b="1" cap="none" spc="0" dirty="0">
                <a:ln w="0"/>
                <a:solidFill>
                  <a:srgbClr val="FF6600"/>
                </a:solidFill>
                <a:effectLst>
                  <a:outerShdw blurRad="38100" dist="19050" dir="2700000" algn="tl" rotWithShape="0">
                    <a:schemeClr val="dk1">
                      <a:alpha val="40000"/>
                    </a:schemeClr>
                  </a:outerShdw>
                </a:effectLst>
              </a:rPr>
              <a:t>Different Types of Analysis</a:t>
            </a:r>
          </a:p>
        </p:txBody>
      </p:sp>
    </p:spTree>
    <p:extLst>
      <p:ext uri="{BB962C8B-B14F-4D97-AF65-F5344CB8AC3E}">
        <p14:creationId xmlns:p14="http://schemas.microsoft.com/office/powerpoint/2010/main" val="423501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3" name="Picture 2">
            <a:extLst>
              <a:ext uri="{FF2B5EF4-FFF2-40B4-BE49-F238E27FC236}">
                <a16:creationId xmlns:a16="http://schemas.microsoft.com/office/drawing/2014/main" id="{3B68F5FC-0D45-4D5C-9244-ED24CBE98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125" y="1464426"/>
            <a:ext cx="9853749" cy="5014584"/>
          </a:xfrm>
          <a:prstGeom prst="rect">
            <a:avLst/>
          </a:prstGeom>
        </p:spPr>
      </p:pic>
      <p:sp>
        <p:nvSpPr>
          <p:cNvPr id="8" name="Rectangle 7">
            <a:extLst>
              <a:ext uri="{FF2B5EF4-FFF2-40B4-BE49-F238E27FC236}">
                <a16:creationId xmlns:a16="http://schemas.microsoft.com/office/drawing/2014/main" id="{ED500651-DF63-4796-BD0B-B49F14002C5E}"/>
              </a:ext>
            </a:extLst>
          </p:cNvPr>
          <p:cNvSpPr/>
          <p:nvPr/>
        </p:nvSpPr>
        <p:spPr>
          <a:xfrm>
            <a:off x="2016921" y="447451"/>
            <a:ext cx="7815409" cy="923330"/>
          </a:xfrm>
          <a:prstGeom prst="rect">
            <a:avLst/>
          </a:prstGeom>
          <a:noFill/>
        </p:spPr>
        <p:txBody>
          <a:bodyPr wrap="none" lIns="91440" tIns="45720" rIns="91440" bIns="45720">
            <a:spAutoFit/>
          </a:bodyPr>
          <a:lstStyle/>
          <a:p>
            <a:pPr algn="ctr"/>
            <a:r>
              <a:rPr lang="en-US" sz="5400" b="1" cap="none" spc="0" dirty="0">
                <a:ln w="0"/>
                <a:solidFill>
                  <a:srgbClr val="FF6600"/>
                </a:solidFill>
                <a:effectLst>
                  <a:outerShdw blurRad="38100" dist="19050" dir="2700000" algn="tl" rotWithShape="0">
                    <a:schemeClr val="dk1">
                      <a:alpha val="40000"/>
                    </a:schemeClr>
                  </a:outerShdw>
                </a:effectLst>
              </a:rPr>
              <a:t>Different Types of Analysis</a:t>
            </a:r>
          </a:p>
        </p:txBody>
      </p:sp>
    </p:spTree>
    <p:extLst>
      <p:ext uri="{BB962C8B-B14F-4D97-AF65-F5344CB8AC3E}">
        <p14:creationId xmlns:p14="http://schemas.microsoft.com/office/powerpoint/2010/main" val="1464855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3" name="Picture 2">
            <a:extLst>
              <a:ext uri="{FF2B5EF4-FFF2-40B4-BE49-F238E27FC236}">
                <a16:creationId xmlns:a16="http://schemas.microsoft.com/office/drawing/2014/main" id="{B2E0D159-DA30-4B96-9B87-1C164D913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7" y="1410659"/>
            <a:ext cx="10113806" cy="5175888"/>
          </a:xfrm>
          <a:prstGeom prst="rect">
            <a:avLst/>
          </a:prstGeom>
        </p:spPr>
      </p:pic>
      <p:sp>
        <p:nvSpPr>
          <p:cNvPr id="8" name="Rectangle 7">
            <a:extLst>
              <a:ext uri="{FF2B5EF4-FFF2-40B4-BE49-F238E27FC236}">
                <a16:creationId xmlns:a16="http://schemas.microsoft.com/office/drawing/2014/main" id="{CE2ECDEA-2C0F-40D3-809F-923212D23364}"/>
              </a:ext>
            </a:extLst>
          </p:cNvPr>
          <p:cNvSpPr/>
          <p:nvPr/>
        </p:nvSpPr>
        <p:spPr>
          <a:xfrm>
            <a:off x="2863692" y="378823"/>
            <a:ext cx="5865772" cy="923330"/>
          </a:xfrm>
          <a:prstGeom prst="rect">
            <a:avLst/>
          </a:prstGeom>
          <a:noFill/>
        </p:spPr>
        <p:txBody>
          <a:bodyPr wrap="none" lIns="91440" tIns="45720" rIns="91440" bIns="45720">
            <a:spAutoFit/>
          </a:bodyPr>
          <a:lstStyle/>
          <a:p>
            <a:pPr algn="ctr"/>
            <a:r>
              <a:rPr lang="en-US" sz="5400" b="1" cap="none" spc="0" dirty="0">
                <a:ln w="0"/>
                <a:solidFill>
                  <a:srgbClr val="FF6600"/>
                </a:solidFill>
                <a:effectLst>
                  <a:outerShdw blurRad="38100" dist="19050" dir="2700000" algn="tl" rotWithShape="0">
                    <a:schemeClr val="dk1">
                      <a:alpha val="40000"/>
                    </a:schemeClr>
                  </a:outerShdw>
                </a:effectLst>
              </a:rPr>
              <a:t>Qualitative Analysis</a:t>
            </a:r>
          </a:p>
        </p:txBody>
      </p:sp>
    </p:spTree>
    <p:extLst>
      <p:ext uri="{BB962C8B-B14F-4D97-AF65-F5344CB8AC3E}">
        <p14:creationId xmlns:p14="http://schemas.microsoft.com/office/powerpoint/2010/main" val="3449357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3" name="Picture 2">
            <a:extLst>
              <a:ext uri="{FF2B5EF4-FFF2-40B4-BE49-F238E27FC236}">
                <a16:creationId xmlns:a16="http://schemas.microsoft.com/office/drawing/2014/main" id="{3742E922-9B9B-44D2-BA20-2B0BB5A8E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2" y="1306310"/>
            <a:ext cx="10512584" cy="4731574"/>
          </a:xfrm>
          <a:prstGeom prst="rect">
            <a:avLst/>
          </a:prstGeom>
        </p:spPr>
      </p:pic>
      <p:sp>
        <p:nvSpPr>
          <p:cNvPr id="8" name="Rectangle 7">
            <a:extLst>
              <a:ext uri="{FF2B5EF4-FFF2-40B4-BE49-F238E27FC236}">
                <a16:creationId xmlns:a16="http://schemas.microsoft.com/office/drawing/2014/main" id="{EAD3EB79-8C46-4C8D-8F56-1A4376A1224A}"/>
              </a:ext>
            </a:extLst>
          </p:cNvPr>
          <p:cNvSpPr/>
          <p:nvPr/>
        </p:nvSpPr>
        <p:spPr>
          <a:xfrm>
            <a:off x="2645683" y="378823"/>
            <a:ext cx="6301790" cy="923330"/>
          </a:xfrm>
          <a:prstGeom prst="rect">
            <a:avLst/>
          </a:prstGeom>
          <a:noFill/>
        </p:spPr>
        <p:txBody>
          <a:bodyPr wrap="none" lIns="91440" tIns="45720" rIns="91440" bIns="45720">
            <a:spAutoFit/>
          </a:bodyPr>
          <a:lstStyle/>
          <a:p>
            <a:pPr algn="ctr"/>
            <a:r>
              <a:rPr lang="en-US" sz="5400" b="1" cap="none" spc="0" dirty="0">
                <a:ln w="0"/>
                <a:solidFill>
                  <a:srgbClr val="FF6600"/>
                </a:solidFill>
                <a:effectLst>
                  <a:outerShdw blurRad="38100" dist="19050" dir="2700000" algn="tl" rotWithShape="0">
                    <a:schemeClr val="dk1">
                      <a:alpha val="40000"/>
                    </a:schemeClr>
                  </a:outerShdw>
                </a:effectLst>
              </a:rPr>
              <a:t>Quantitative Analysis</a:t>
            </a:r>
          </a:p>
        </p:txBody>
      </p:sp>
    </p:spTree>
    <p:extLst>
      <p:ext uri="{BB962C8B-B14F-4D97-AF65-F5344CB8AC3E}">
        <p14:creationId xmlns:p14="http://schemas.microsoft.com/office/powerpoint/2010/main" val="622236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2" name="Rectangle 1">
            <a:extLst>
              <a:ext uri="{FF2B5EF4-FFF2-40B4-BE49-F238E27FC236}">
                <a16:creationId xmlns:a16="http://schemas.microsoft.com/office/drawing/2014/main" id="{A403A682-D335-4331-8B9F-C8DBFCDC51DA}"/>
              </a:ext>
            </a:extLst>
          </p:cNvPr>
          <p:cNvSpPr/>
          <p:nvPr/>
        </p:nvSpPr>
        <p:spPr>
          <a:xfrm>
            <a:off x="3001419" y="1859339"/>
            <a:ext cx="6189161" cy="3139321"/>
          </a:xfrm>
          <a:prstGeom prst="rect">
            <a:avLst/>
          </a:prstGeom>
          <a:noFill/>
        </p:spPr>
        <p:txBody>
          <a:bodyPr wrap="square" lIns="91440" tIns="45720" rIns="91440" bIns="45720">
            <a:spAutoFit/>
          </a:bodyPr>
          <a:lstStyle/>
          <a:p>
            <a:pPr algn="ctr"/>
            <a:r>
              <a:rPr lang="en-US" sz="6600" b="1" dirty="0">
                <a:ln w="0"/>
                <a:solidFill>
                  <a:srgbClr val="FF6600"/>
                </a:solidFill>
                <a:effectLst>
                  <a:outerShdw blurRad="38100" dist="19050" dir="2700000" algn="tl" rotWithShape="0">
                    <a:schemeClr val="dk1">
                      <a:alpha val="40000"/>
                    </a:schemeClr>
                  </a:outerShdw>
                </a:effectLst>
              </a:rPr>
              <a:t>Types of </a:t>
            </a:r>
            <a:endParaRPr lang="en-US" sz="6600" b="1" cap="none" spc="0" dirty="0">
              <a:ln w="0"/>
              <a:solidFill>
                <a:srgbClr val="FF6600"/>
              </a:solidFill>
              <a:effectLst>
                <a:outerShdw blurRad="38100" dist="19050" dir="2700000" algn="tl" rotWithShape="0">
                  <a:schemeClr val="dk1">
                    <a:alpha val="40000"/>
                  </a:schemeClr>
                </a:outerShdw>
              </a:effectLst>
            </a:endParaRPr>
          </a:p>
          <a:p>
            <a:pPr algn="ctr"/>
            <a:r>
              <a:rPr lang="en-US" sz="6600" b="1" cap="none" spc="0" dirty="0">
                <a:ln w="0"/>
                <a:solidFill>
                  <a:srgbClr val="FF6600"/>
                </a:solidFill>
                <a:effectLst>
                  <a:outerShdw blurRad="38100" dist="19050" dir="2700000" algn="tl" rotWithShape="0">
                    <a:schemeClr val="dk1">
                      <a:alpha val="40000"/>
                    </a:schemeClr>
                  </a:outerShdw>
                </a:effectLst>
              </a:rPr>
              <a:t>in </a:t>
            </a:r>
          </a:p>
          <a:p>
            <a:pPr algn="ctr"/>
            <a:r>
              <a:rPr lang="en-US" sz="6600" b="1" cap="none" spc="0" dirty="0">
                <a:ln w="0"/>
                <a:solidFill>
                  <a:srgbClr val="FF6600"/>
                </a:solidFill>
                <a:effectLst>
                  <a:outerShdw blurRad="38100" dist="19050" dir="2700000" algn="tl" rotWithShape="0">
                    <a:schemeClr val="dk1">
                      <a:alpha val="40000"/>
                    </a:schemeClr>
                  </a:outerShdw>
                </a:effectLst>
              </a:rPr>
              <a:t>Statistic Analysis</a:t>
            </a:r>
          </a:p>
        </p:txBody>
      </p:sp>
      <p:sp>
        <p:nvSpPr>
          <p:cNvPr id="5" name="Google Shape;319;p8">
            <a:extLst>
              <a:ext uri="{FF2B5EF4-FFF2-40B4-BE49-F238E27FC236}">
                <a16:creationId xmlns:a16="http://schemas.microsoft.com/office/drawing/2014/main" id="{D7165EF8-BDED-49AE-AB09-6FFC746A70AC}"/>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Tree>
    <p:extLst>
      <p:ext uri="{BB962C8B-B14F-4D97-AF65-F5344CB8AC3E}">
        <p14:creationId xmlns:p14="http://schemas.microsoft.com/office/powerpoint/2010/main" val="1589776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3" name="Picture 2">
            <a:extLst>
              <a:ext uri="{FF2B5EF4-FFF2-40B4-BE49-F238E27FC236}">
                <a16:creationId xmlns:a16="http://schemas.microsoft.com/office/drawing/2014/main" id="{B1951477-6EB7-444D-AF30-A7B1E30C2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570" y="2091920"/>
            <a:ext cx="9244860" cy="3577359"/>
          </a:xfrm>
          <a:prstGeom prst="rect">
            <a:avLst/>
          </a:prstGeom>
        </p:spPr>
      </p:pic>
      <p:sp>
        <p:nvSpPr>
          <p:cNvPr id="12" name="TextBox 11">
            <a:extLst>
              <a:ext uri="{FF2B5EF4-FFF2-40B4-BE49-F238E27FC236}">
                <a16:creationId xmlns:a16="http://schemas.microsoft.com/office/drawing/2014/main" id="{BA868A23-4C8E-4417-A3BF-BB4DF7D0F82E}"/>
              </a:ext>
            </a:extLst>
          </p:cNvPr>
          <p:cNvSpPr txBox="1"/>
          <p:nvPr/>
        </p:nvSpPr>
        <p:spPr>
          <a:xfrm>
            <a:off x="3049089" y="802289"/>
            <a:ext cx="6093822" cy="830997"/>
          </a:xfrm>
          <a:prstGeom prst="rect">
            <a:avLst/>
          </a:prstGeom>
          <a:noFill/>
        </p:spPr>
        <p:txBody>
          <a:bodyPr wrap="square">
            <a:spAutoFit/>
          </a:bodyPr>
          <a:lstStyle/>
          <a:p>
            <a:pPr algn="ctr"/>
            <a:r>
              <a:rPr lang="en-US" sz="4800" b="1" cap="none" spc="0" dirty="0">
                <a:ln w="0"/>
                <a:solidFill>
                  <a:srgbClr val="FF6600"/>
                </a:solidFill>
                <a:effectLst>
                  <a:outerShdw blurRad="38100" dist="19050" dir="2700000" algn="tl" rotWithShape="0">
                    <a:schemeClr val="dk1">
                      <a:alpha val="40000"/>
                    </a:schemeClr>
                  </a:outerShdw>
                </a:effectLst>
              </a:rPr>
              <a:t>Statistic Analysis</a:t>
            </a:r>
          </a:p>
        </p:txBody>
      </p:sp>
    </p:spTree>
    <p:extLst>
      <p:ext uri="{BB962C8B-B14F-4D97-AF65-F5344CB8AC3E}">
        <p14:creationId xmlns:p14="http://schemas.microsoft.com/office/powerpoint/2010/main" val="66418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
        <p:nvSpPr>
          <p:cNvPr id="5" name="TextBox 4">
            <a:extLst>
              <a:ext uri="{FF2B5EF4-FFF2-40B4-BE49-F238E27FC236}">
                <a16:creationId xmlns:a16="http://schemas.microsoft.com/office/drawing/2014/main" id="{A1717D4E-6C42-4098-B6D7-222E230CD11E}"/>
              </a:ext>
            </a:extLst>
          </p:cNvPr>
          <p:cNvSpPr txBox="1"/>
          <p:nvPr/>
        </p:nvSpPr>
        <p:spPr>
          <a:xfrm>
            <a:off x="1332414" y="757647"/>
            <a:ext cx="8532842" cy="1569660"/>
          </a:xfrm>
          <a:prstGeom prst="rect">
            <a:avLst/>
          </a:prstGeom>
          <a:noFill/>
        </p:spPr>
        <p:txBody>
          <a:bodyPr wrap="square">
            <a:spAutoFit/>
          </a:bodyPr>
          <a:lstStyle/>
          <a:p>
            <a:pPr algn="ctr"/>
            <a:r>
              <a:rPr lang="en-US" sz="3200" b="1" i="0" dirty="0">
                <a:solidFill>
                  <a:srgbClr val="FF6600"/>
                </a:solidFill>
                <a:effectLst/>
                <a:latin typeface="Helvetica Neue"/>
              </a:rPr>
              <a:t>Measures of central tendency </a:t>
            </a:r>
          </a:p>
          <a:p>
            <a:pPr algn="ctr"/>
            <a:r>
              <a:rPr lang="en-US" sz="3200" b="1" i="0" dirty="0">
                <a:solidFill>
                  <a:srgbClr val="FF6600"/>
                </a:solidFill>
                <a:effectLst/>
                <a:latin typeface="Helvetica Neue"/>
              </a:rPr>
              <a:t>and </a:t>
            </a:r>
          </a:p>
          <a:p>
            <a:pPr algn="ctr"/>
            <a:r>
              <a:rPr lang="en-US" sz="3200" b="1" dirty="0">
                <a:solidFill>
                  <a:srgbClr val="FF6600"/>
                </a:solidFill>
                <a:latin typeface="Helvetica Neue"/>
              </a:rPr>
              <a:t>D</a:t>
            </a:r>
            <a:r>
              <a:rPr lang="en-US" sz="3200" b="1" i="0" dirty="0">
                <a:solidFill>
                  <a:srgbClr val="FF6600"/>
                </a:solidFill>
                <a:effectLst/>
                <a:latin typeface="Helvetica Neue"/>
              </a:rPr>
              <a:t>ispersion</a:t>
            </a:r>
          </a:p>
        </p:txBody>
      </p:sp>
      <p:pic>
        <p:nvPicPr>
          <p:cNvPr id="6" name="Picture 5">
            <a:extLst>
              <a:ext uri="{FF2B5EF4-FFF2-40B4-BE49-F238E27FC236}">
                <a16:creationId xmlns:a16="http://schemas.microsoft.com/office/drawing/2014/main" id="{28FE9B6A-3DBB-401C-83B1-97A7AB236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77" y="2512034"/>
            <a:ext cx="5363323" cy="3117292"/>
          </a:xfrm>
          <a:prstGeom prst="rect">
            <a:avLst/>
          </a:prstGeom>
        </p:spPr>
      </p:pic>
      <p:pic>
        <p:nvPicPr>
          <p:cNvPr id="8" name="Picture 7">
            <a:extLst>
              <a:ext uri="{FF2B5EF4-FFF2-40B4-BE49-F238E27FC236}">
                <a16:creationId xmlns:a16="http://schemas.microsoft.com/office/drawing/2014/main" id="{CBE96835-6E66-4EB9-A155-489F3F90E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6248" y="2512034"/>
            <a:ext cx="5344271" cy="3591426"/>
          </a:xfrm>
          <a:prstGeom prst="rect">
            <a:avLst/>
          </a:prstGeom>
        </p:spPr>
      </p:pic>
    </p:spTree>
    <p:extLst>
      <p:ext uri="{BB962C8B-B14F-4D97-AF65-F5344CB8AC3E}">
        <p14:creationId xmlns:p14="http://schemas.microsoft.com/office/powerpoint/2010/main" val="3198543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5" name="Picture 4">
            <a:extLst>
              <a:ext uri="{FF2B5EF4-FFF2-40B4-BE49-F238E27FC236}">
                <a16:creationId xmlns:a16="http://schemas.microsoft.com/office/drawing/2014/main" id="{3E58C4CC-24E2-4012-873A-406131CCA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771" y="2051870"/>
            <a:ext cx="5290457" cy="4534677"/>
          </a:xfrm>
          <a:prstGeom prst="rect">
            <a:avLst/>
          </a:prstGeom>
        </p:spPr>
      </p:pic>
      <p:sp>
        <p:nvSpPr>
          <p:cNvPr id="9" name="Rectangle 8">
            <a:extLst>
              <a:ext uri="{FF2B5EF4-FFF2-40B4-BE49-F238E27FC236}">
                <a16:creationId xmlns:a16="http://schemas.microsoft.com/office/drawing/2014/main" id="{03AB42AC-5BDD-422A-9270-0AAFF3449F4A}"/>
              </a:ext>
            </a:extLst>
          </p:cNvPr>
          <p:cNvSpPr/>
          <p:nvPr/>
        </p:nvSpPr>
        <p:spPr>
          <a:xfrm>
            <a:off x="2794943" y="627017"/>
            <a:ext cx="6029407" cy="923330"/>
          </a:xfrm>
          <a:prstGeom prst="rect">
            <a:avLst/>
          </a:prstGeom>
          <a:noFill/>
        </p:spPr>
        <p:txBody>
          <a:bodyPr wrap="none" lIns="91440" tIns="45720" rIns="91440" bIns="45720">
            <a:spAutoFit/>
          </a:bodyPr>
          <a:lstStyle/>
          <a:p>
            <a:pPr algn="ctr"/>
            <a:r>
              <a:rPr lang="en-US" sz="5400" b="1" i="0" dirty="0">
                <a:solidFill>
                  <a:srgbClr val="FF0000"/>
                </a:solidFill>
                <a:effectLst/>
              </a:rPr>
              <a:t>Inferential</a:t>
            </a:r>
            <a:r>
              <a:rPr lang="en-US" sz="5400" b="1" cap="none" spc="0" dirty="0">
                <a:ln w="0"/>
                <a:solidFill>
                  <a:srgbClr val="FF0000"/>
                </a:solidFill>
                <a:effectLst>
                  <a:outerShdw blurRad="38100" dist="19050" dir="2700000" algn="tl" rotWithShape="0">
                    <a:schemeClr val="dk1">
                      <a:alpha val="40000"/>
                    </a:schemeClr>
                  </a:outerShdw>
                </a:effectLst>
              </a:rPr>
              <a:t> statistics </a:t>
            </a:r>
          </a:p>
        </p:txBody>
      </p:sp>
    </p:spTree>
    <p:extLst>
      <p:ext uri="{BB962C8B-B14F-4D97-AF65-F5344CB8AC3E}">
        <p14:creationId xmlns:p14="http://schemas.microsoft.com/office/powerpoint/2010/main" val="2130233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5" name="Picture 4">
            <a:extLst>
              <a:ext uri="{FF2B5EF4-FFF2-40B4-BE49-F238E27FC236}">
                <a16:creationId xmlns:a16="http://schemas.microsoft.com/office/drawing/2014/main" id="{E68432F8-BF77-47D6-A60D-BF76169A3A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1300" y="1291895"/>
            <a:ext cx="8292049" cy="5121967"/>
          </a:xfrm>
          <a:prstGeom prst="rect">
            <a:avLst/>
          </a:prstGeom>
        </p:spPr>
      </p:pic>
    </p:spTree>
    <p:extLst>
      <p:ext uri="{BB962C8B-B14F-4D97-AF65-F5344CB8AC3E}">
        <p14:creationId xmlns:p14="http://schemas.microsoft.com/office/powerpoint/2010/main" val="4004042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2" name="Rectangle 1">
            <a:extLst>
              <a:ext uri="{FF2B5EF4-FFF2-40B4-BE49-F238E27FC236}">
                <a16:creationId xmlns:a16="http://schemas.microsoft.com/office/drawing/2014/main" id="{A403A682-D335-4331-8B9F-C8DBFCDC51DA}"/>
              </a:ext>
            </a:extLst>
          </p:cNvPr>
          <p:cNvSpPr/>
          <p:nvPr/>
        </p:nvSpPr>
        <p:spPr>
          <a:xfrm>
            <a:off x="2240906" y="2767280"/>
            <a:ext cx="7710188" cy="1323439"/>
          </a:xfrm>
          <a:prstGeom prst="rect">
            <a:avLst/>
          </a:prstGeom>
          <a:noFill/>
        </p:spPr>
        <p:txBody>
          <a:bodyPr wrap="none" lIns="91440" tIns="45720" rIns="91440" bIns="45720">
            <a:spAutoFit/>
          </a:bodyPr>
          <a:lstStyle/>
          <a:p>
            <a:pPr algn="ctr"/>
            <a:r>
              <a:rPr lang="en-US" sz="8000" b="1" cap="none" spc="0" dirty="0">
                <a:ln w="0"/>
                <a:solidFill>
                  <a:srgbClr val="FF6600"/>
                </a:solidFill>
                <a:effectLst>
                  <a:outerShdw blurRad="38100" dist="19050" dir="2700000" algn="tl" rotWithShape="0">
                    <a:schemeClr val="dk1">
                      <a:alpha val="40000"/>
                    </a:schemeClr>
                  </a:outerShdw>
                </a:effectLst>
              </a:rPr>
              <a:t>Basic of Statistics </a:t>
            </a:r>
          </a:p>
        </p:txBody>
      </p:sp>
      <p:sp>
        <p:nvSpPr>
          <p:cNvPr id="5" name="Google Shape;319;p8">
            <a:extLst>
              <a:ext uri="{FF2B5EF4-FFF2-40B4-BE49-F238E27FC236}">
                <a16:creationId xmlns:a16="http://schemas.microsoft.com/office/drawing/2014/main" id="{D7165EF8-BDED-49AE-AB09-6FFC746A70AC}"/>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Tree>
    <p:extLst>
      <p:ext uri="{BB962C8B-B14F-4D97-AF65-F5344CB8AC3E}">
        <p14:creationId xmlns:p14="http://schemas.microsoft.com/office/powerpoint/2010/main" val="2660050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6" name="Picture 5">
            <a:extLst>
              <a:ext uri="{FF2B5EF4-FFF2-40B4-BE49-F238E27FC236}">
                <a16:creationId xmlns:a16="http://schemas.microsoft.com/office/drawing/2014/main" id="{0650871E-7188-4AF6-A0B2-FB2E7A42B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256" y="1739956"/>
            <a:ext cx="9324029" cy="4673907"/>
          </a:xfrm>
          <a:prstGeom prst="rect">
            <a:avLst/>
          </a:prstGeom>
        </p:spPr>
      </p:pic>
      <p:sp>
        <p:nvSpPr>
          <p:cNvPr id="12" name="Rectangle 11">
            <a:extLst>
              <a:ext uri="{FF2B5EF4-FFF2-40B4-BE49-F238E27FC236}">
                <a16:creationId xmlns:a16="http://schemas.microsoft.com/office/drawing/2014/main" id="{317BA848-9E2B-418C-88E4-A65C5F8F756A}"/>
              </a:ext>
            </a:extLst>
          </p:cNvPr>
          <p:cNvSpPr/>
          <p:nvPr/>
        </p:nvSpPr>
        <p:spPr>
          <a:xfrm>
            <a:off x="2794943" y="627017"/>
            <a:ext cx="6029407" cy="923330"/>
          </a:xfrm>
          <a:prstGeom prst="rect">
            <a:avLst/>
          </a:prstGeom>
          <a:noFill/>
        </p:spPr>
        <p:txBody>
          <a:bodyPr wrap="none" lIns="91440" tIns="45720" rIns="91440" bIns="45720">
            <a:spAutoFit/>
          </a:bodyPr>
          <a:lstStyle/>
          <a:p>
            <a:pPr algn="ctr"/>
            <a:r>
              <a:rPr lang="en-US" sz="5400" b="1" i="0" dirty="0">
                <a:solidFill>
                  <a:srgbClr val="FF0000"/>
                </a:solidFill>
                <a:effectLst/>
              </a:rPr>
              <a:t>Regression Analysis</a:t>
            </a:r>
            <a:endParaRPr lang="en-US" sz="5400" b="1"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91647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2050" name="Picture 2" descr="Untitled Document">
            <a:extLst>
              <a:ext uri="{FF2B5EF4-FFF2-40B4-BE49-F238E27FC236}">
                <a16:creationId xmlns:a16="http://schemas.microsoft.com/office/drawing/2014/main" id="{B0445C92-A9D3-4FB0-96C3-19D1DD916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6967" y="1672047"/>
            <a:ext cx="8178065" cy="39711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2D3A120-7769-4F83-95C8-4B739F380D4E}"/>
              </a:ext>
            </a:extLst>
          </p:cNvPr>
          <p:cNvSpPr/>
          <p:nvPr/>
        </p:nvSpPr>
        <p:spPr>
          <a:xfrm>
            <a:off x="1715000" y="627017"/>
            <a:ext cx="8189293" cy="830997"/>
          </a:xfrm>
          <a:prstGeom prst="rect">
            <a:avLst/>
          </a:prstGeom>
          <a:noFill/>
        </p:spPr>
        <p:txBody>
          <a:bodyPr wrap="none" lIns="91440" tIns="45720" rIns="91440" bIns="45720">
            <a:spAutoFit/>
          </a:bodyPr>
          <a:lstStyle/>
          <a:p>
            <a:pPr algn="ctr"/>
            <a:r>
              <a:rPr lang="en-US" sz="4800" b="1" cap="none" spc="0" dirty="0">
                <a:ln w="0"/>
                <a:solidFill>
                  <a:srgbClr val="FF0000"/>
                </a:solidFill>
                <a:effectLst>
                  <a:outerShdw blurRad="38100" dist="19050" dir="2700000" algn="tl" rotWithShape="0">
                    <a:schemeClr val="dk1">
                      <a:alpha val="40000"/>
                    </a:schemeClr>
                  </a:outerShdw>
                </a:effectLst>
              </a:rPr>
              <a:t>Relationship between variables</a:t>
            </a:r>
          </a:p>
        </p:txBody>
      </p:sp>
    </p:spTree>
    <p:extLst>
      <p:ext uri="{BB962C8B-B14F-4D97-AF65-F5344CB8AC3E}">
        <p14:creationId xmlns:p14="http://schemas.microsoft.com/office/powerpoint/2010/main" val="3309151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3" name="Picture 2">
            <a:extLst>
              <a:ext uri="{FF2B5EF4-FFF2-40B4-BE49-F238E27FC236}">
                <a16:creationId xmlns:a16="http://schemas.microsoft.com/office/drawing/2014/main" id="{B9A50E46-303B-45F2-89E6-C22715AD3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440" y="2005494"/>
            <a:ext cx="10827120" cy="3333206"/>
          </a:xfrm>
          <a:prstGeom prst="rect">
            <a:avLst/>
          </a:prstGeom>
        </p:spPr>
      </p:pic>
      <p:sp>
        <p:nvSpPr>
          <p:cNvPr id="8" name="Rectangle 7">
            <a:extLst>
              <a:ext uri="{FF2B5EF4-FFF2-40B4-BE49-F238E27FC236}">
                <a16:creationId xmlns:a16="http://schemas.microsoft.com/office/drawing/2014/main" id="{410D7409-A70C-4A82-9463-15B626B53B4F}"/>
              </a:ext>
            </a:extLst>
          </p:cNvPr>
          <p:cNvSpPr/>
          <p:nvPr/>
        </p:nvSpPr>
        <p:spPr>
          <a:xfrm>
            <a:off x="1793377" y="688303"/>
            <a:ext cx="8189293" cy="830997"/>
          </a:xfrm>
          <a:prstGeom prst="rect">
            <a:avLst/>
          </a:prstGeom>
          <a:noFill/>
        </p:spPr>
        <p:txBody>
          <a:bodyPr wrap="none" lIns="91440" tIns="45720" rIns="91440" bIns="45720">
            <a:spAutoFit/>
          </a:bodyPr>
          <a:lstStyle/>
          <a:p>
            <a:pPr algn="ctr"/>
            <a:r>
              <a:rPr lang="en-US" sz="4800" b="1" cap="none" spc="0" dirty="0">
                <a:ln w="0"/>
                <a:solidFill>
                  <a:srgbClr val="FF0000"/>
                </a:solidFill>
                <a:effectLst>
                  <a:outerShdw blurRad="38100" dist="19050" dir="2700000" algn="tl" rotWithShape="0">
                    <a:schemeClr val="dk1">
                      <a:alpha val="40000"/>
                    </a:schemeClr>
                  </a:outerShdw>
                </a:effectLst>
              </a:rPr>
              <a:t>Relationship between variables</a:t>
            </a:r>
          </a:p>
        </p:txBody>
      </p:sp>
    </p:spTree>
    <p:extLst>
      <p:ext uri="{BB962C8B-B14F-4D97-AF65-F5344CB8AC3E}">
        <p14:creationId xmlns:p14="http://schemas.microsoft.com/office/powerpoint/2010/main" val="3355013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2" name="Rectangle 1">
            <a:extLst>
              <a:ext uri="{FF2B5EF4-FFF2-40B4-BE49-F238E27FC236}">
                <a16:creationId xmlns:a16="http://schemas.microsoft.com/office/drawing/2014/main" id="{A403A682-D335-4331-8B9F-C8DBFCDC51DA}"/>
              </a:ext>
            </a:extLst>
          </p:cNvPr>
          <p:cNvSpPr/>
          <p:nvPr/>
        </p:nvSpPr>
        <p:spPr>
          <a:xfrm>
            <a:off x="3001419" y="1859339"/>
            <a:ext cx="6189161" cy="2123658"/>
          </a:xfrm>
          <a:prstGeom prst="rect">
            <a:avLst/>
          </a:prstGeom>
          <a:noFill/>
        </p:spPr>
        <p:txBody>
          <a:bodyPr wrap="square" lIns="91440" tIns="45720" rIns="91440" bIns="45720">
            <a:spAutoFit/>
          </a:bodyPr>
          <a:lstStyle/>
          <a:p>
            <a:pPr algn="ctr"/>
            <a:r>
              <a:rPr lang="en-US" sz="6600" b="1" cap="none" spc="0" dirty="0">
                <a:ln w="0"/>
                <a:solidFill>
                  <a:srgbClr val="FF6600"/>
                </a:solidFill>
                <a:effectLst>
                  <a:outerShdw blurRad="38100" dist="19050" dir="2700000" algn="tl" rotWithShape="0">
                    <a:schemeClr val="dk1">
                      <a:alpha val="40000"/>
                    </a:schemeClr>
                  </a:outerShdw>
                </a:effectLst>
              </a:rPr>
              <a:t>Probability Distribution</a:t>
            </a:r>
          </a:p>
        </p:txBody>
      </p:sp>
      <p:sp>
        <p:nvSpPr>
          <p:cNvPr id="5" name="Google Shape;319;p8">
            <a:extLst>
              <a:ext uri="{FF2B5EF4-FFF2-40B4-BE49-F238E27FC236}">
                <a16:creationId xmlns:a16="http://schemas.microsoft.com/office/drawing/2014/main" id="{D7165EF8-BDED-49AE-AB09-6FFC746A70AC}"/>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Tree>
    <p:extLst>
      <p:ext uri="{BB962C8B-B14F-4D97-AF65-F5344CB8AC3E}">
        <p14:creationId xmlns:p14="http://schemas.microsoft.com/office/powerpoint/2010/main" val="365366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2" name="Rectangle 1">
            <a:extLst>
              <a:ext uri="{FF2B5EF4-FFF2-40B4-BE49-F238E27FC236}">
                <a16:creationId xmlns:a16="http://schemas.microsoft.com/office/drawing/2014/main" id="{A403A682-D335-4331-8B9F-C8DBFCDC51DA}"/>
              </a:ext>
            </a:extLst>
          </p:cNvPr>
          <p:cNvSpPr/>
          <p:nvPr/>
        </p:nvSpPr>
        <p:spPr>
          <a:xfrm>
            <a:off x="3001419" y="1859339"/>
            <a:ext cx="6189161" cy="1107996"/>
          </a:xfrm>
          <a:prstGeom prst="rect">
            <a:avLst/>
          </a:prstGeom>
          <a:noFill/>
        </p:spPr>
        <p:txBody>
          <a:bodyPr wrap="square" lIns="91440" tIns="45720" rIns="91440" bIns="45720">
            <a:spAutoFit/>
          </a:bodyPr>
          <a:lstStyle/>
          <a:p>
            <a:pPr algn="ctr"/>
            <a:endParaRPr lang="en-US" sz="6600" b="1" cap="none" spc="0" dirty="0">
              <a:ln w="0"/>
              <a:solidFill>
                <a:srgbClr val="FF6600"/>
              </a:solidFill>
              <a:effectLst>
                <a:outerShdw blurRad="38100" dist="19050" dir="2700000" algn="tl" rotWithShape="0">
                  <a:schemeClr val="dk1">
                    <a:alpha val="40000"/>
                  </a:schemeClr>
                </a:outerShdw>
              </a:effectLst>
            </a:endParaRPr>
          </a:p>
        </p:txBody>
      </p:sp>
      <p:sp>
        <p:nvSpPr>
          <p:cNvPr id="5" name="Google Shape;319;p8">
            <a:extLst>
              <a:ext uri="{FF2B5EF4-FFF2-40B4-BE49-F238E27FC236}">
                <a16:creationId xmlns:a16="http://schemas.microsoft.com/office/drawing/2014/main" id="{D7165EF8-BDED-49AE-AB09-6FFC746A70AC}"/>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4" name="Picture 3">
            <a:extLst>
              <a:ext uri="{FF2B5EF4-FFF2-40B4-BE49-F238E27FC236}">
                <a16:creationId xmlns:a16="http://schemas.microsoft.com/office/drawing/2014/main" id="{D7557D64-5BA5-4E8B-8454-2CBE84346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556" y="2413337"/>
            <a:ext cx="6189162" cy="2826841"/>
          </a:xfrm>
          <a:prstGeom prst="rect">
            <a:avLst/>
          </a:prstGeom>
        </p:spPr>
      </p:pic>
      <p:sp>
        <p:nvSpPr>
          <p:cNvPr id="8" name="Rectangle 7">
            <a:extLst>
              <a:ext uri="{FF2B5EF4-FFF2-40B4-BE49-F238E27FC236}">
                <a16:creationId xmlns:a16="http://schemas.microsoft.com/office/drawing/2014/main" id="{A460842B-4C62-4E68-BF71-CAE0657E9210}"/>
              </a:ext>
            </a:extLst>
          </p:cNvPr>
          <p:cNvSpPr/>
          <p:nvPr/>
        </p:nvSpPr>
        <p:spPr>
          <a:xfrm>
            <a:off x="2896916" y="602990"/>
            <a:ext cx="6189161" cy="769441"/>
          </a:xfrm>
          <a:prstGeom prst="rect">
            <a:avLst/>
          </a:prstGeom>
          <a:noFill/>
        </p:spPr>
        <p:txBody>
          <a:bodyPr wrap="square" lIns="91440" tIns="45720" rIns="91440" bIns="45720">
            <a:spAutoFit/>
          </a:bodyPr>
          <a:lstStyle/>
          <a:p>
            <a:pPr algn="ctr"/>
            <a:r>
              <a:rPr lang="en-US" sz="4400" b="1" cap="none" spc="0" dirty="0">
                <a:ln w="0"/>
                <a:solidFill>
                  <a:srgbClr val="FF6600"/>
                </a:solidFill>
                <a:effectLst>
                  <a:outerShdw blurRad="38100" dist="19050" dir="2700000" algn="tl" rotWithShape="0">
                    <a:schemeClr val="dk1">
                      <a:alpha val="40000"/>
                    </a:schemeClr>
                  </a:outerShdw>
                </a:effectLst>
              </a:rPr>
              <a:t>Probability Distribution</a:t>
            </a:r>
          </a:p>
        </p:txBody>
      </p:sp>
      <p:sp>
        <p:nvSpPr>
          <p:cNvPr id="11" name="TextBox 10">
            <a:extLst>
              <a:ext uri="{FF2B5EF4-FFF2-40B4-BE49-F238E27FC236}">
                <a16:creationId xmlns:a16="http://schemas.microsoft.com/office/drawing/2014/main" id="{B0434A18-0822-48CC-8618-077872FA4E08}"/>
              </a:ext>
            </a:extLst>
          </p:cNvPr>
          <p:cNvSpPr txBox="1"/>
          <p:nvPr/>
        </p:nvSpPr>
        <p:spPr>
          <a:xfrm>
            <a:off x="570281" y="2437397"/>
            <a:ext cx="3975593" cy="1477328"/>
          </a:xfrm>
          <a:prstGeom prst="rect">
            <a:avLst/>
          </a:prstGeom>
          <a:noFill/>
        </p:spPr>
        <p:txBody>
          <a:bodyPr wrap="square">
            <a:spAutoFit/>
          </a:bodyPr>
          <a:lstStyle/>
          <a:p>
            <a:r>
              <a:rPr lang="en-US" dirty="0">
                <a:latin typeface="arial" panose="020B0604020202020204" pitchFamily="34" charset="0"/>
              </a:rPr>
              <a:t>D</a:t>
            </a:r>
            <a:r>
              <a:rPr lang="en-US" i="0" dirty="0">
                <a:effectLst/>
                <a:latin typeface="arial" panose="020B0604020202020204" pitchFamily="34" charset="0"/>
              </a:rPr>
              <a:t>istribution function is a mathematical expression that describes the probability that a system will take on a specific value or set of values. </a:t>
            </a:r>
            <a:endParaRPr lang="en-US" dirty="0"/>
          </a:p>
        </p:txBody>
      </p:sp>
    </p:spTree>
    <p:extLst>
      <p:ext uri="{BB962C8B-B14F-4D97-AF65-F5344CB8AC3E}">
        <p14:creationId xmlns:p14="http://schemas.microsoft.com/office/powerpoint/2010/main" val="332619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
        <p:nvSpPr>
          <p:cNvPr id="8" name="Rectangle 7">
            <a:extLst>
              <a:ext uri="{FF2B5EF4-FFF2-40B4-BE49-F238E27FC236}">
                <a16:creationId xmlns:a16="http://schemas.microsoft.com/office/drawing/2014/main" id="{3EC8495B-7BF3-4AA2-B025-15BEA6C86818}"/>
              </a:ext>
            </a:extLst>
          </p:cNvPr>
          <p:cNvSpPr/>
          <p:nvPr/>
        </p:nvSpPr>
        <p:spPr>
          <a:xfrm>
            <a:off x="2896916" y="602990"/>
            <a:ext cx="6189161" cy="769441"/>
          </a:xfrm>
          <a:prstGeom prst="rect">
            <a:avLst/>
          </a:prstGeom>
          <a:noFill/>
        </p:spPr>
        <p:txBody>
          <a:bodyPr wrap="square" lIns="91440" tIns="45720" rIns="91440" bIns="45720">
            <a:spAutoFit/>
          </a:bodyPr>
          <a:lstStyle/>
          <a:p>
            <a:pPr algn="ctr"/>
            <a:r>
              <a:rPr lang="en-US" sz="4400" b="1" cap="none" spc="0" dirty="0">
                <a:ln w="0"/>
                <a:solidFill>
                  <a:srgbClr val="FF6600"/>
                </a:solidFill>
                <a:effectLst>
                  <a:outerShdw blurRad="38100" dist="19050" dir="2700000" algn="tl" rotWithShape="0">
                    <a:schemeClr val="dk1">
                      <a:alpha val="40000"/>
                    </a:schemeClr>
                  </a:outerShdw>
                </a:effectLst>
              </a:rPr>
              <a:t>Probability Distribution</a:t>
            </a:r>
          </a:p>
        </p:txBody>
      </p:sp>
      <p:pic>
        <p:nvPicPr>
          <p:cNvPr id="6" name="Picture 5">
            <a:extLst>
              <a:ext uri="{FF2B5EF4-FFF2-40B4-BE49-F238E27FC236}">
                <a16:creationId xmlns:a16="http://schemas.microsoft.com/office/drawing/2014/main" id="{6D657EB1-1198-4298-8D67-3AD3A6413E35}"/>
              </a:ext>
            </a:extLst>
          </p:cNvPr>
          <p:cNvPicPr>
            <a:picLocks noChangeAspect="1"/>
          </p:cNvPicPr>
          <p:nvPr/>
        </p:nvPicPr>
        <p:blipFill>
          <a:blip r:embed="rId4"/>
          <a:stretch>
            <a:fillRect/>
          </a:stretch>
        </p:blipFill>
        <p:spPr>
          <a:xfrm>
            <a:off x="1552339" y="2907807"/>
            <a:ext cx="1762371" cy="2505425"/>
          </a:xfrm>
          <a:prstGeom prst="rect">
            <a:avLst/>
          </a:prstGeom>
        </p:spPr>
      </p:pic>
      <p:pic>
        <p:nvPicPr>
          <p:cNvPr id="12" name="Picture 11">
            <a:extLst>
              <a:ext uri="{FF2B5EF4-FFF2-40B4-BE49-F238E27FC236}">
                <a16:creationId xmlns:a16="http://schemas.microsoft.com/office/drawing/2014/main" id="{8F6D83E1-1BA3-4435-A680-F3EE20084D78}"/>
              </a:ext>
            </a:extLst>
          </p:cNvPr>
          <p:cNvPicPr>
            <a:picLocks noChangeAspect="1"/>
          </p:cNvPicPr>
          <p:nvPr/>
        </p:nvPicPr>
        <p:blipFill>
          <a:blip r:embed="rId5"/>
          <a:stretch>
            <a:fillRect/>
          </a:stretch>
        </p:blipFill>
        <p:spPr>
          <a:xfrm>
            <a:off x="4869088" y="2907807"/>
            <a:ext cx="1781424" cy="2524477"/>
          </a:xfrm>
          <a:prstGeom prst="rect">
            <a:avLst/>
          </a:prstGeom>
        </p:spPr>
      </p:pic>
      <p:pic>
        <p:nvPicPr>
          <p:cNvPr id="14" name="Picture 13">
            <a:extLst>
              <a:ext uri="{FF2B5EF4-FFF2-40B4-BE49-F238E27FC236}">
                <a16:creationId xmlns:a16="http://schemas.microsoft.com/office/drawing/2014/main" id="{40F81F3D-EA4B-4DF9-8444-CACF9F54022D}"/>
              </a:ext>
            </a:extLst>
          </p:cNvPr>
          <p:cNvPicPr>
            <a:picLocks noChangeAspect="1"/>
          </p:cNvPicPr>
          <p:nvPr/>
        </p:nvPicPr>
        <p:blipFill>
          <a:blip r:embed="rId6"/>
          <a:stretch>
            <a:fillRect/>
          </a:stretch>
        </p:blipFill>
        <p:spPr>
          <a:xfrm>
            <a:off x="8204891" y="2898280"/>
            <a:ext cx="1762371" cy="2467319"/>
          </a:xfrm>
          <a:prstGeom prst="rect">
            <a:avLst/>
          </a:prstGeom>
        </p:spPr>
      </p:pic>
    </p:spTree>
    <p:extLst>
      <p:ext uri="{BB962C8B-B14F-4D97-AF65-F5344CB8AC3E}">
        <p14:creationId xmlns:p14="http://schemas.microsoft.com/office/powerpoint/2010/main" val="248889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
        <p:nvSpPr>
          <p:cNvPr id="8" name="Rectangle 7">
            <a:extLst>
              <a:ext uri="{FF2B5EF4-FFF2-40B4-BE49-F238E27FC236}">
                <a16:creationId xmlns:a16="http://schemas.microsoft.com/office/drawing/2014/main" id="{3EC8495B-7BF3-4AA2-B025-15BEA6C86818}"/>
              </a:ext>
            </a:extLst>
          </p:cNvPr>
          <p:cNvSpPr/>
          <p:nvPr/>
        </p:nvSpPr>
        <p:spPr>
          <a:xfrm>
            <a:off x="2896916" y="602990"/>
            <a:ext cx="6189161" cy="769441"/>
          </a:xfrm>
          <a:prstGeom prst="rect">
            <a:avLst/>
          </a:prstGeom>
          <a:noFill/>
        </p:spPr>
        <p:txBody>
          <a:bodyPr wrap="square" lIns="91440" tIns="45720" rIns="91440" bIns="45720">
            <a:spAutoFit/>
          </a:bodyPr>
          <a:lstStyle/>
          <a:p>
            <a:pPr algn="ctr"/>
            <a:r>
              <a:rPr lang="en-US" sz="4400" b="1" cap="none" spc="0" dirty="0">
                <a:ln w="0"/>
                <a:solidFill>
                  <a:srgbClr val="FF6600"/>
                </a:solidFill>
                <a:effectLst>
                  <a:outerShdw blurRad="38100" dist="19050" dir="2700000" algn="tl" rotWithShape="0">
                    <a:schemeClr val="dk1">
                      <a:alpha val="40000"/>
                    </a:schemeClr>
                  </a:outerShdw>
                </a:effectLst>
              </a:rPr>
              <a:t>Probability Distribution</a:t>
            </a:r>
          </a:p>
        </p:txBody>
      </p:sp>
      <p:pic>
        <p:nvPicPr>
          <p:cNvPr id="9" name="Picture 8">
            <a:extLst>
              <a:ext uri="{FF2B5EF4-FFF2-40B4-BE49-F238E27FC236}">
                <a16:creationId xmlns:a16="http://schemas.microsoft.com/office/drawing/2014/main" id="{F70FF507-4C9E-47B1-8272-F2EA01CBB833}"/>
              </a:ext>
            </a:extLst>
          </p:cNvPr>
          <p:cNvPicPr>
            <a:picLocks noChangeAspect="1"/>
          </p:cNvPicPr>
          <p:nvPr/>
        </p:nvPicPr>
        <p:blipFill>
          <a:blip r:embed="rId4"/>
          <a:stretch>
            <a:fillRect/>
          </a:stretch>
        </p:blipFill>
        <p:spPr>
          <a:xfrm>
            <a:off x="1526214" y="2406193"/>
            <a:ext cx="1762371" cy="2505425"/>
          </a:xfrm>
          <a:prstGeom prst="rect">
            <a:avLst/>
          </a:prstGeom>
        </p:spPr>
      </p:pic>
      <p:sp>
        <p:nvSpPr>
          <p:cNvPr id="12" name="TextBox 11">
            <a:extLst>
              <a:ext uri="{FF2B5EF4-FFF2-40B4-BE49-F238E27FC236}">
                <a16:creationId xmlns:a16="http://schemas.microsoft.com/office/drawing/2014/main" id="{2D017184-E32B-452F-AD36-91874FCCEB17}"/>
              </a:ext>
            </a:extLst>
          </p:cNvPr>
          <p:cNvSpPr txBox="1"/>
          <p:nvPr/>
        </p:nvSpPr>
        <p:spPr>
          <a:xfrm>
            <a:off x="5463541" y="2406193"/>
            <a:ext cx="6093822" cy="1846659"/>
          </a:xfrm>
          <a:prstGeom prst="rect">
            <a:avLst/>
          </a:prstGeom>
          <a:noFill/>
        </p:spPr>
        <p:txBody>
          <a:bodyPr wrap="square">
            <a:spAutoFit/>
          </a:bodyPr>
          <a:lstStyle/>
          <a:p>
            <a:pPr algn="l" fontAlgn="base"/>
            <a:r>
              <a:rPr lang="en-US" sz="2400" b="1" i="0" dirty="0">
                <a:solidFill>
                  <a:srgbClr val="273239"/>
                </a:solidFill>
                <a:effectLst/>
              </a:rPr>
              <a:t>Normal Distribution: </a:t>
            </a:r>
          </a:p>
          <a:p>
            <a:pPr algn="l" fontAlgn="base"/>
            <a:r>
              <a:rPr lang="en-US" b="0" i="0" dirty="0">
                <a:solidFill>
                  <a:srgbClr val="273239"/>
                </a:solidFill>
                <a:effectLst/>
              </a:rPr>
              <a:t>The normal distribution is a symmetric probability distribution centered on the mean, indicating that data around the mean occur more frequently than data far from it. the normal distribution is also called Gaussian distribution. The normal distribution curve resembles a bell curve.</a:t>
            </a:r>
          </a:p>
        </p:txBody>
      </p:sp>
    </p:spTree>
    <p:extLst>
      <p:ext uri="{BB962C8B-B14F-4D97-AF65-F5344CB8AC3E}">
        <p14:creationId xmlns:p14="http://schemas.microsoft.com/office/powerpoint/2010/main" val="1599848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
        <p:nvSpPr>
          <p:cNvPr id="8" name="Rectangle 7">
            <a:extLst>
              <a:ext uri="{FF2B5EF4-FFF2-40B4-BE49-F238E27FC236}">
                <a16:creationId xmlns:a16="http://schemas.microsoft.com/office/drawing/2014/main" id="{3EC8495B-7BF3-4AA2-B025-15BEA6C86818}"/>
              </a:ext>
            </a:extLst>
          </p:cNvPr>
          <p:cNvSpPr/>
          <p:nvPr/>
        </p:nvSpPr>
        <p:spPr>
          <a:xfrm>
            <a:off x="2896916" y="602990"/>
            <a:ext cx="6189161" cy="769441"/>
          </a:xfrm>
          <a:prstGeom prst="rect">
            <a:avLst/>
          </a:prstGeom>
          <a:noFill/>
        </p:spPr>
        <p:txBody>
          <a:bodyPr wrap="square" lIns="91440" tIns="45720" rIns="91440" bIns="45720">
            <a:spAutoFit/>
          </a:bodyPr>
          <a:lstStyle/>
          <a:p>
            <a:pPr algn="ctr"/>
            <a:r>
              <a:rPr lang="en-US" sz="4400" b="1" cap="none" spc="0" dirty="0">
                <a:ln w="0"/>
                <a:solidFill>
                  <a:srgbClr val="FF6600"/>
                </a:solidFill>
                <a:effectLst>
                  <a:outerShdw blurRad="38100" dist="19050" dir="2700000" algn="tl" rotWithShape="0">
                    <a:schemeClr val="dk1">
                      <a:alpha val="40000"/>
                    </a:schemeClr>
                  </a:outerShdw>
                </a:effectLst>
              </a:rPr>
              <a:t>Probability Distribution</a:t>
            </a:r>
          </a:p>
        </p:txBody>
      </p:sp>
      <p:pic>
        <p:nvPicPr>
          <p:cNvPr id="13" name="Picture 12">
            <a:extLst>
              <a:ext uri="{FF2B5EF4-FFF2-40B4-BE49-F238E27FC236}">
                <a16:creationId xmlns:a16="http://schemas.microsoft.com/office/drawing/2014/main" id="{65773EAC-D6F3-497C-9DD9-BA2996DAC758}"/>
              </a:ext>
            </a:extLst>
          </p:cNvPr>
          <p:cNvPicPr>
            <a:picLocks noChangeAspect="1"/>
          </p:cNvPicPr>
          <p:nvPr/>
        </p:nvPicPr>
        <p:blipFill>
          <a:blip r:embed="rId4"/>
          <a:stretch>
            <a:fillRect/>
          </a:stretch>
        </p:blipFill>
        <p:spPr>
          <a:xfrm>
            <a:off x="1528357" y="2406193"/>
            <a:ext cx="1781424" cy="2524477"/>
          </a:xfrm>
          <a:prstGeom prst="rect">
            <a:avLst/>
          </a:prstGeom>
        </p:spPr>
      </p:pic>
      <p:sp>
        <p:nvSpPr>
          <p:cNvPr id="14" name="TextBox 13">
            <a:extLst>
              <a:ext uri="{FF2B5EF4-FFF2-40B4-BE49-F238E27FC236}">
                <a16:creationId xmlns:a16="http://schemas.microsoft.com/office/drawing/2014/main" id="{188FF269-0A08-4B2C-AA8E-04E469A1E146}"/>
              </a:ext>
            </a:extLst>
          </p:cNvPr>
          <p:cNvSpPr txBox="1"/>
          <p:nvPr/>
        </p:nvSpPr>
        <p:spPr>
          <a:xfrm>
            <a:off x="5891492" y="2468102"/>
            <a:ext cx="6093822" cy="1292662"/>
          </a:xfrm>
          <a:prstGeom prst="rect">
            <a:avLst/>
          </a:prstGeom>
          <a:noFill/>
        </p:spPr>
        <p:txBody>
          <a:bodyPr wrap="square">
            <a:spAutoFit/>
          </a:bodyPr>
          <a:lstStyle/>
          <a:p>
            <a:pPr algn="l" fontAlgn="base"/>
            <a:r>
              <a:rPr lang="en-US" sz="2400" b="1" i="0" dirty="0">
                <a:solidFill>
                  <a:srgbClr val="273239"/>
                </a:solidFill>
                <a:effectLst/>
              </a:rPr>
              <a:t>Binomial Distribution</a:t>
            </a:r>
          </a:p>
          <a:p>
            <a:pPr algn="l" fontAlgn="base"/>
            <a:r>
              <a:rPr lang="en-US" b="0" i="0" dirty="0">
                <a:solidFill>
                  <a:srgbClr val="273239"/>
                </a:solidFill>
                <a:effectLst/>
              </a:rPr>
              <a:t>Under a given set of factors or assumptions, the binomial distribution expresses the likelihood that a variable will take one of two outcomes or independent values.</a:t>
            </a:r>
          </a:p>
        </p:txBody>
      </p:sp>
    </p:spTree>
    <p:extLst>
      <p:ext uri="{BB962C8B-B14F-4D97-AF65-F5344CB8AC3E}">
        <p14:creationId xmlns:p14="http://schemas.microsoft.com/office/powerpoint/2010/main" val="838753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
        <p:nvSpPr>
          <p:cNvPr id="8" name="Rectangle 7">
            <a:extLst>
              <a:ext uri="{FF2B5EF4-FFF2-40B4-BE49-F238E27FC236}">
                <a16:creationId xmlns:a16="http://schemas.microsoft.com/office/drawing/2014/main" id="{3EC8495B-7BF3-4AA2-B025-15BEA6C86818}"/>
              </a:ext>
            </a:extLst>
          </p:cNvPr>
          <p:cNvSpPr/>
          <p:nvPr/>
        </p:nvSpPr>
        <p:spPr>
          <a:xfrm>
            <a:off x="2896916" y="602990"/>
            <a:ext cx="6189161" cy="769441"/>
          </a:xfrm>
          <a:prstGeom prst="rect">
            <a:avLst/>
          </a:prstGeom>
          <a:noFill/>
        </p:spPr>
        <p:txBody>
          <a:bodyPr wrap="square" lIns="91440" tIns="45720" rIns="91440" bIns="45720">
            <a:spAutoFit/>
          </a:bodyPr>
          <a:lstStyle/>
          <a:p>
            <a:pPr algn="ctr"/>
            <a:r>
              <a:rPr lang="en-US" sz="4400" b="1" cap="none" spc="0" dirty="0">
                <a:ln w="0"/>
                <a:solidFill>
                  <a:srgbClr val="FF6600"/>
                </a:solidFill>
                <a:effectLst>
                  <a:outerShdw blurRad="38100" dist="19050" dir="2700000" algn="tl" rotWithShape="0">
                    <a:schemeClr val="dk1">
                      <a:alpha val="40000"/>
                    </a:schemeClr>
                  </a:outerShdw>
                </a:effectLst>
              </a:rPr>
              <a:t>Probability Distribution</a:t>
            </a:r>
          </a:p>
        </p:txBody>
      </p:sp>
      <p:pic>
        <p:nvPicPr>
          <p:cNvPr id="13" name="Picture 12">
            <a:extLst>
              <a:ext uri="{FF2B5EF4-FFF2-40B4-BE49-F238E27FC236}">
                <a16:creationId xmlns:a16="http://schemas.microsoft.com/office/drawing/2014/main" id="{2936E558-E998-4A98-8A6A-04FE8870A97A}"/>
              </a:ext>
            </a:extLst>
          </p:cNvPr>
          <p:cNvPicPr>
            <a:picLocks noChangeAspect="1"/>
          </p:cNvPicPr>
          <p:nvPr/>
        </p:nvPicPr>
        <p:blipFill>
          <a:blip r:embed="rId4"/>
          <a:stretch>
            <a:fillRect/>
          </a:stretch>
        </p:blipFill>
        <p:spPr>
          <a:xfrm>
            <a:off x="1751839" y="2288628"/>
            <a:ext cx="1762371" cy="2467319"/>
          </a:xfrm>
          <a:prstGeom prst="rect">
            <a:avLst/>
          </a:prstGeom>
        </p:spPr>
      </p:pic>
      <p:sp>
        <p:nvSpPr>
          <p:cNvPr id="14" name="TextBox 13">
            <a:extLst>
              <a:ext uri="{FF2B5EF4-FFF2-40B4-BE49-F238E27FC236}">
                <a16:creationId xmlns:a16="http://schemas.microsoft.com/office/drawing/2014/main" id="{17AA11E2-03AA-47A3-80EC-DB94D5AEA4E4}"/>
              </a:ext>
            </a:extLst>
          </p:cNvPr>
          <p:cNvSpPr txBox="1"/>
          <p:nvPr/>
        </p:nvSpPr>
        <p:spPr>
          <a:xfrm>
            <a:off x="5761510" y="2502161"/>
            <a:ext cx="6093822" cy="1569660"/>
          </a:xfrm>
          <a:prstGeom prst="rect">
            <a:avLst/>
          </a:prstGeom>
          <a:noFill/>
        </p:spPr>
        <p:txBody>
          <a:bodyPr wrap="square">
            <a:spAutoFit/>
          </a:bodyPr>
          <a:lstStyle/>
          <a:p>
            <a:pPr algn="l" fontAlgn="base"/>
            <a:r>
              <a:rPr lang="en-US" sz="2400" b="1" i="0" dirty="0">
                <a:solidFill>
                  <a:srgbClr val="273239"/>
                </a:solidFill>
                <a:effectLst/>
              </a:rPr>
              <a:t>Poisson Distribution:</a:t>
            </a:r>
          </a:p>
          <a:p>
            <a:pPr algn="l" fontAlgn="base"/>
            <a:r>
              <a:rPr lang="en-US" b="0" i="0" dirty="0">
                <a:solidFill>
                  <a:srgbClr val="273239"/>
                </a:solidFill>
                <a:effectLst/>
              </a:rPr>
              <a:t>A Poisson distribution is a kind of probability distribution used in statistics to illustrate how many times an event is expected to happen over a certain amount of time. It’s also called count distribution.</a:t>
            </a:r>
          </a:p>
        </p:txBody>
      </p:sp>
    </p:spTree>
    <p:extLst>
      <p:ext uri="{BB962C8B-B14F-4D97-AF65-F5344CB8AC3E}">
        <p14:creationId xmlns:p14="http://schemas.microsoft.com/office/powerpoint/2010/main" val="1264163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1026" name="Picture 2" descr="Quantiles are key to understand probability distributions | Towards Data  Science">
            <a:extLst>
              <a:ext uri="{FF2B5EF4-FFF2-40B4-BE49-F238E27FC236}">
                <a16:creationId xmlns:a16="http://schemas.microsoft.com/office/drawing/2014/main" id="{F0ECCF7F-0762-4332-8ADC-2B845B3B0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464" y="2609055"/>
            <a:ext cx="8908870" cy="30118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FF0C325-01E2-4937-A0ED-BB1F5520B792}"/>
              </a:ext>
            </a:extLst>
          </p:cNvPr>
          <p:cNvSpPr/>
          <p:nvPr/>
        </p:nvSpPr>
        <p:spPr>
          <a:xfrm>
            <a:off x="4661921" y="259106"/>
            <a:ext cx="2868157" cy="769441"/>
          </a:xfrm>
          <a:prstGeom prst="rect">
            <a:avLst/>
          </a:prstGeom>
          <a:noFill/>
        </p:spPr>
        <p:txBody>
          <a:bodyPr wrap="square" lIns="91440" tIns="45720" rIns="91440" bIns="45720">
            <a:spAutoFit/>
          </a:bodyPr>
          <a:lstStyle/>
          <a:p>
            <a:pPr algn="ctr"/>
            <a:r>
              <a:rPr lang="en-US" sz="4400" b="1" cap="none" spc="0" dirty="0">
                <a:ln w="0"/>
                <a:solidFill>
                  <a:srgbClr val="FF6600"/>
                </a:solidFill>
                <a:effectLst>
                  <a:outerShdw blurRad="38100" dist="19050" dir="2700000" algn="tl" rotWithShape="0">
                    <a:schemeClr val="dk1">
                      <a:alpha val="40000"/>
                    </a:schemeClr>
                  </a:outerShdw>
                </a:effectLst>
              </a:rPr>
              <a:t>PDF &amp; CDF</a:t>
            </a:r>
          </a:p>
        </p:txBody>
      </p:sp>
      <p:sp>
        <p:nvSpPr>
          <p:cNvPr id="9" name="TextBox 8">
            <a:extLst>
              <a:ext uri="{FF2B5EF4-FFF2-40B4-BE49-F238E27FC236}">
                <a16:creationId xmlns:a16="http://schemas.microsoft.com/office/drawing/2014/main" id="{0F264DB4-E1FC-4562-8274-A476A6CE8A87}"/>
              </a:ext>
            </a:extLst>
          </p:cNvPr>
          <p:cNvSpPr txBox="1"/>
          <p:nvPr/>
        </p:nvSpPr>
        <p:spPr>
          <a:xfrm>
            <a:off x="2052598" y="5218937"/>
            <a:ext cx="3693522" cy="923330"/>
          </a:xfrm>
          <a:prstGeom prst="rect">
            <a:avLst/>
          </a:prstGeom>
          <a:noFill/>
        </p:spPr>
        <p:txBody>
          <a:bodyPr wrap="square">
            <a:spAutoFit/>
          </a:bodyPr>
          <a:lstStyle/>
          <a:p>
            <a:r>
              <a:rPr lang="en-US" b="0" i="1" dirty="0">
                <a:solidFill>
                  <a:srgbClr val="292929"/>
                </a:solidFill>
                <a:effectLst/>
                <a:latin typeface="source-serif-pro"/>
              </a:rPr>
              <a:t>PDF is a statistical term that describes the probability distribution of the </a:t>
            </a:r>
            <a:r>
              <a:rPr lang="en-US" b="1" i="1" dirty="0">
                <a:solidFill>
                  <a:srgbClr val="292929"/>
                </a:solidFill>
                <a:effectLst/>
                <a:latin typeface="source-serif-pro"/>
              </a:rPr>
              <a:t>continues</a:t>
            </a:r>
            <a:r>
              <a:rPr lang="en-US" b="0" i="1" dirty="0">
                <a:solidFill>
                  <a:srgbClr val="292929"/>
                </a:solidFill>
                <a:effectLst/>
                <a:latin typeface="source-serif-pro"/>
              </a:rPr>
              <a:t> random variable</a:t>
            </a:r>
            <a:endParaRPr lang="en-US" dirty="0"/>
          </a:p>
        </p:txBody>
      </p:sp>
      <p:sp>
        <p:nvSpPr>
          <p:cNvPr id="12" name="TextBox 11">
            <a:extLst>
              <a:ext uri="{FF2B5EF4-FFF2-40B4-BE49-F238E27FC236}">
                <a16:creationId xmlns:a16="http://schemas.microsoft.com/office/drawing/2014/main" id="{270C1E1E-E943-4882-ABB7-29D591D8B8A2}"/>
              </a:ext>
            </a:extLst>
          </p:cNvPr>
          <p:cNvSpPr txBox="1"/>
          <p:nvPr/>
        </p:nvSpPr>
        <p:spPr>
          <a:xfrm>
            <a:off x="6809014" y="5080437"/>
            <a:ext cx="3693522" cy="1200329"/>
          </a:xfrm>
          <a:prstGeom prst="rect">
            <a:avLst/>
          </a:prstGeom>
          <a:noFill/>
        </p:spPr>
        <p:txBody>
          <a:bodyPr wrap="square">
            <a:spAutoFit/>
          </a:bodyPr>
          <a:lstStyle/>
          <a:p>
            <a:r>
              <a:rPr lang="en-US" b="0" i="0" dirty="0">
                <a:solidFill>
                  <a:srgbClr val="292929"/>
                </a:solidFill>
                <a:effectLst/>
                <a:latin typeface="source-serif-pro"/>
              </a:rPr>
              <a:t>The </a:t>
            </a:r>
            <a:r>
              <a:rPr lang="en-US" b="1" i="0" dirty="0">
                <a:solidFill>
                  <a:srgbClr val="292929"/>
                </a:solidFill>
                <a:effectLst/>
                <a:latin typeface="source-serif-pro"/>
              </a:rPr>
              <a:t>cumulative distribution function</a:t>
            </a:r>
            <a:r>
              <a:rPr lang="en-US" b="0" i="0" dirty="0">
                <a:solidFill>
                  <a:srgbClr val="292929"/>
                </a:solidFill>
                <a:effectLst/>
                <a:latin typeface="source-serif-pro"/>
              </a:rPr>
              <a:t> is applicable for describing the distribution of random variables either it is continuous or discrete</a:t>
            </a:r>
            <a:endParaRPr lang="en-US" dirty="0"/>
          </a:p>
        </p:txBody>
      </p:sp>
      <p:sp>
        <p:nvSpPr>
          <p:cNvPr id="13" name="TextBox 12">
            <a:extLst>
              <a:ext uri="{FF2B5EF4-FFF2-40B4-BE49-F238E27FC236}">
                <a16:creationId xmlns:a16="http://schemas.microsoft.com/office/drawing/2014/main" id="{6A4238F0-C885-4170-9BDD-723185EB807A}"/>
              </a:ext>
            </a:extLst>
          </p:cNvPr>
          <p:cNvSpPr txBox="1"/>
          <p:nvPr/>
        </p:nvSpPr>
        <p:spPr>
          <a:xfrm>
            <a:off x="2927946" y="1013173"/>
            <a:ext cx="6431905" cy="2062103"/>
          </a:xfrm>
          <a:prstGeom prst="rect">
            <a:avLst/>
          </a:prstGeom>
          <a:noFill/>
        </p:spPr>
        <p:txBody>
          <a:bodyPr wrap="square">
            <a:spAutoFit/>
          </a:bodyPr>
          <a:lstStyle/>
          <a:p>
            <a:pPr algn="ctr"/>
            <a:r>
              <a:rPr lang="en-US" sz="3200" b="1" i="0" dirty="0">
                <a:solidFill>
                  <a:srgbClr val="292929"/>
                </a:solidFill>
                <a:effectLst/>
                <a:latin typeface="sohne"/>
              </a:rPr>
              <a:t> </a:t>
            </a:r>
            <a:r>
              <a:rPr lang="en-US" sz="3200" b="1" i="0">
                <a:solidFill>
                  <a:srgbClr val="292929"/>
                </a:solidFill>
                <a:effectLst/>
                <a:latin typeface="sohne"/>
              </a:rPr>
              <a:t>Probability density </a:t>
            </a:r>
            <a:r>
              <a:rPr lang="en-US" sz="3200" b="1" i="0" dirty="0">
                <a:solidFill>
                  <a:srgbClr val="292929"/>
                </a:solidFill>
                <a:effectLst/>
                <a:latin typeface="sohne"/>
              </a:rPr>
              <a:t>Function </a:t>
            </a:r>
          </a:p>
          <a:p>
            <a:pPr algn="ctr"/>
            <a:r>
              <a:rPr lang="en-US" sz="3200" b="1" i="0" dirty="0">
                <a:solidFill>
                  <a:srgbClr val="292929"/>
                </a:solidFill>
                <a:effectLst/>
                <a:latin typeface="sohne"/>
              </a:rPr>
              <a:t>&amp; </a:t>
            </a:r>
          </a:p>
          <a:p>
            <a:pPr algn="ctr"/>
            <a:r>
              <a:rPr lang="en-US" sz="3200" b="1" i="0" dirty="0">
                <a:solidFill>
                  <a:srgbClr val="292929"/>
                </a:solidFill>
                <a:effectLst/>
                <a:latin typeface="sohne"/>
              </a:rPr>
              <a:t>Cumulative Distribution Function</a:t>
            </a:r>
          </a:p>
          <a:p>
            <a:pPr algn="ctr"/>
            <a:endParaRPr lang="en-US" sz="3200" b="1" i="0" dirty="0">
              <a:solidFill>
                <a:srgbClr val="292929"/>
              </a:solidFill>
              <a:effectLst/>
              <a:latin typeface="sohne"/>
            </a:endParaRPr>
          </a:p>
        </p:txBody>
      </p:sp>
    </p:spTree>
    <p:extLst>
      <p:ext uri="{BB962C8B-B14F-4D97-AF65-F5344CB8AC3E}">
        <p14:creationId xmlns:p14="http://schemas.microsoft.com/office/powerpoint/2010/main" val="2284907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8" name="Google Shape;319;p8">
            <a:extLst>
              <a:ext uri="{FF2B5EF4-FFF2-40B4-BE49-F238E27FC236}">
                <a16:creationId xmlns:a16="http://schemas.microsoft.com/office/drawing/2014/main" id="{9ADDEBBE-CA7F-4004-9D95-329F2A564540}"/>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
        <p:nvSpPr>
          <p:cNvPr id="11" name="Rectangle 10">
            <a:extLst>
              <a:ext uri="{FF2B5EF4-FFF2-40B4-BE49-F238E27FC236}">
                <a16:creationId xmlns:a16="http://schemas.microsoft.com/office/drawing/2014/main" id="{9409099A-B562-45AB-BCC2-A2AF7B2E60A5}"/>
              </a:ext>
            </a:extLst>
          </p:cNvPr>
          <p:cNvSpPr/>
          <p:nvPr/>
        </p:nvSpPr>
        <p:spPr>
          <a:xfrm>
            <a:off x="3872770" y="257034"/>
            <a:ext cx="4196405" cy="1323439"/>
          </a:xfrm>
          <a:prstGeom prst="rect">
            <a:avLst/>
          </a:prstGeom>
          <a:noFill/>
        </p:spPr>
        <p:txBody>
          <a:bodyPr wrap="none" lIns="91440" tIns="45720" rIns="91440" bIns="45720">
            <a:spAutoFit/>
          </a:bodyPr>
          <a:lstStyle/>
          <a:p>
            <a:pPr algn="ctr"/>
            <a:r>
              <a:rPr lang="en-US" sz="8000" b="1" cap="none" spc="0" dirty="0">
                <a:ln w="0"/>
                <a:solidFill>
                  <a:srgbClr val="FF6600"/>
                </a:solidFill>
                <a:effectLst>
                  <a:outerShdw blurRad="38100" dist="19050" dir="2700000" algn="tl" rotWithShape="0">
                    <a:schemeClr val="dk1">
                      <a:alpha val="40000"/>
                    </a:schemeClr>
                  </a:outerShdw>
                </a:effectLst>
              </a:rPr>
              <a:t>Statistics </a:t>
            </a:r>
          </a:p>
        </p:txBody>
      </p:sp>
      <p:pic>
        <p:nvPicPr>
          <p:cNvPr id="1026" name="Picture 2" descr="Statistik">
            <a:extLst>
              <a:ext uri="{FF2B5EF4-FFF2-40B4-BE49-F238E27FC236}">
                <a16:creationId xmlns:a16="http://schemas.microsoft.com/office/drawing/2014/main" id="{FF389250-A6D2-403B-9369-238BF5E523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506" y="1419366"/>
            <a:ext cx="714375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106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2052" name="Picture 4">
            <a:extLst>
              <a:ext uri="{FF2B5EF4-FFF2-40B4-BE49-F238E27FC236}">
                <a16:creationId xmlns:a16="http://schemas.microsoft.com/office/drawing/2014/main" id="{08AE4911-8447-4D09-91CC-979D28EB1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974" y="2461549"/>
            <a:ext cx="4573294" cy="32113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9C75E-08C9-4244-A490-D55DC42E548B}"/>
              </a:ext>
            </a:extLst>
          </p:cNvPr>
          <p:cNvSpPr txBox="1"/>
          <p:nvPr/>
        </p:nvSpPr>
        <p:spPr>
          <a:xfrm>
            <a:off x="567974" y="5599925"/>
            <a:ext cx="4569800" cy="369332"/>
          </a:xfrm>
          <a:prstGeom prst="rect">
            <a:avLst/>
          </a:prstGeom>
          <a:noFill/>
        </p:spPr>
        <p:txBody>
          <a:bodyPr wrap="square">
            <a:spAutoFit/>
          </a:bodyPr>
          <a:lstStyle/>
          <a:p>
            <a:r>
              <a:rPr lang="en-US" b="0" i="0" dirty="0">
                <a:effectLst/>
                <a:latin typeface="sohne"/>
              </a:rPr>
              <a:t>PDF for [‘species’]== ‘</a:t>
            </a:r>
            <a:r>
              <a:rPr lang="en-US" b="0" i="0" dirty="0" err="1">
                <a:effectLst/>
                <a:latin typeface="sohne"/>
              </a:rPr>
              <a:t>setosa</a:t>
            </a:r>
            <a:r>
              <a:rPr lang="en-US" b="0" i="0" dirty="0">
                <a:effectLst/>
                <a:latin typeface="sohne"/>
              </a:rPr>
              <a:t>’ on petal length</a:t>
            </a:r>
            <a:endParaRPr lang="en-US" dirty="0"/>
          </a:p>
        </p:txBody>
      </p:sp>
      <p:sp>
        <p:nvSpPr>
          <p:cNvPr id="12" name="TextBox 11">
            <a:extLst>
              <a:ext uri="{FF2B5EF4-FFF2-40B4-BE49-F238E27FC236}">
                <a16:creationId xmlns:a16="http://schemas.microsoft.com/office/drawing/2014/main" id="{0C23C2BE-CC35-458E-AB27-FB195C6A409E}"/>
              </a:ext>
            </a:extLst>
          </p:cNvPr>
          <p:cNvSpPr txBox="1"/>
          <p:nvPr/>
        </p:nvSpPr>
        <p:spPr>
          <a:xfrm>
            <a:off x="1852205" y="1691590"/>
            <a:ext cx="2001338" cy="523220"/>
          </a:xfrm>
          <a:prstGeom prst="rect">
            <a:avLst/>
          </a:prstGeom>
          <a:noFill/>
        </p:spPr>
        <p:txBody>
          <a:bodyPr wrap="square">
            <a:spAutoFit/>
          </a:bodyPr>
          <a:lstStyle/>
          <a:p>
            <a:r>
              <a:rPr lang="en-US" sz="2800" b="1" i="0" dirty="0">
                <a:solidFill>
                  <a:srgbClr val="292929"/>
                </a:solidFill>
                <a:effectLst/>
                <a:latin typeface="source-serif-pro"/>
              </a:rPr>
              <a:t>PDF On Iris</a:t>
            </a:r>
            <a:endParaRPr lang="en-US" sz="2800" dirty="0"/>
          </a:p>
        </p:txBody>
      </p:sp>
      <p:pic>
        <p:nvPicPr>
          <p:cNvPr id="2054" name="Picture 6">
            <a:extLst>
              <a:ext uri="{FF2B5EF4-FFF2-40B4-BE49-F238E27FC236}">
                <a16:creationId xmlns:a16="http://schemas.microsoft.com/office/drawing/2014/main" id="{DAFF51DE-122B-4756-8DEA-391F407337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307" y="2448102"/>
            <a:ext cx="4778722" cy="32113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05A3E3-1D5C-40F0-A0A7-4A018A64570C}"/>
              </a:ext>
            </a:extLst>
          </p:cNvPr>
          <p:cNvSpPr txBox="1"/>
          <p:nvPr/>
        </p:nvSpPr>
        <p:spPr>
          <a:xfrm>
            <a:off x="6747945" y="5591608"/>
            <a:ext cx="3575957" cy="369332"/>
          </a:xfrm>
          <a:prstGeom prst="rect">
            <a:avLst/>
          </a:prstGeom>
          <a:noFill/>
        </p:spPr>
        <p:txBody>
          <a:bodyPr wrap="square">
            <a:spAutoFit/>
          </a:bodyPr>
          <a:lstStyle/>
          <a:p>
            <a:r>
              <a:rPr lang="en-US" b="0" i="0" dirty="0" err="1">
                <a:effectLst/>
                <a:latin typeface="sohne"/>
              </a:rPr>
              <a:t>CDf</a:t>
            </a:r>
            <a:r>
              <a:rPr lang="en-US" b="0" i="0" dirty="0">
                <a:effectLst/>
                <a:latin typeface="sohne"/>
              </a:rPr>
              <a:t> of </a:t>
            </a:r>
            <a:r>
              <a:rPr lang="en-US" b="0" i="0" dirty="0" err="1">
                <a:effectLst/>
                <a:latin typeface="sohne"/>
              </a:rPr>
              <a:t>iris_setosa</a:t>
            </a:r>
            <a:r>
              <a:rPr lang="en-US" b="0" i="0" dirty="0">
                <a:effectLst/>
                <a:latin typeface="sohne"/>
              </a:rPr>
              <a:t> using petal length</a:t>
            </a:r>
            <a:endParaRPr lang="en-US" dirty="0"/>
          </a:p>
        </p:txBody>
      </p:sp>
      <p:sp>
        <p:nvSpPr>
          <p:cNvPr id="15" name="TextBox 14">
            <a:extLst>
              <a:ext uri="{FF2B5EF4-FFF2-40B4-BE49-F238E27FC236}">
                <a16:creationId xmlns:a16="http://schemas.microsoft.com/office/drawing/2014/main" id="{A4C28ED6-909B-417C-B4E0-911DB237966E}"/>
              </a:ext>
            </a:extLst>
          </p:cNvPr>
          <p:cNvSpPr txBox="1"/>
          <p:nvPr/>
        </p:nvSpPr>
        <p:spPr>
          <a:xfrm>
            <a:off x="8120202" y="1722920"/>
            <a:ext cx="2120058" cy="523220"/>
          </a:xfrm>
          <a:prstGeom prst="rect">
            <a:avLst/>
          </a:prstGeom>
          <a:noFill/>
        </p:spPr>
        <p:txBody>
          <a:bodyPr wrap="square">
            <a:spAutoFit/>
          </a:bodyPr>
          <a:lstStyle/>
          <a:p>
            <a:r>
              <a:rPr lang="en-US" sz="2800" b="1" i="0" dirty="0">
                <a:solidFill>
                  <a:srgbClr val="292929"/>
                </a:solidFill>
                <a:effectLst/>
                <a:latin typeface="source-serif-pro"/>
              </a:rPr>
              <a:t>CDF on Iris</a:t>
            </a:r>
            <a:endParaRPr lang="en-US" sz="2800" dirty="0"/>
          </a:p>
        </p:txBody>
      </p:sp>
      <p:sp>
        <p:nvSpPr>
          <p:cNvPr id="16" name="Rectangle 15">
            <a:extLst>
              <a:ext uri="{FF2B5EF4-FFF2-40B4-BE49-F238E27FC236}">
                <a16:creationId xmlns:a16="http://schemas.microsoft.com/office/drawing/2014/main" id="{E737439D-BB0F-47BF-9DE6-FAB8467DCDAE}"/>
              </a:ext>
            </a:extLst>
          </p:cNvPr>
          <p:cNvSpPr/>
          <p:nvPr/>
        </p:nvSpPr>
        <p:spPr>
          <a:xfrm>
            <a:off x="4661921" y="512339"/>
            <a:ext cx="2868157" cy="769441"/>
          </a:xfrm>
          <a:prstGeom prst="rect">
            <a:avLst/>
          </a:prstGeom>
          <a:noFill/>
        </p:spPr>
        <p:txBody>
          <a:bodyPr wrap="square" lIns="91440" tIns="45720" rIns="91440" bIns="45720">
            <a:spAutoFit/>
          </a:bodyPr>
          <a:lstStyle/>
          <a:p>
            <a:pPr algn="ctr"/>
            <a:r>
              <a:rPr lang="en-US" sz="4400" b="1" cap="none" spc="0" dirty="0">
                <a:ln w="0"/>
                <a:solidFill>
                  <a:srgbClr val="FF6600"/>
                </a:solidFill>
                <a:effectLst>
                  <a:outerShdw blurRad="38100" dist="19050" dir="2700000" algn="tl" rotWithShape="0">
                    <a:schemeClr val="dk1">
                      <a:alpha val="40000"/>
                    </a:schemeClr>
                  </a:outerShdw>
                </a:effectLst>
              </a:rPr>
              <a:t>PDF &amp; CDF</a:t>
            </a:r>
          </a:p>
        </p:txBody>
      </p:sp>
    </p:spTree>
    <p:extLst>
      <p:ext uri="{BB962C8B-B14F-4D97-AF65-F5344CB8AC3E}">
        <p14:creationId xmlns:p14="http://schemas.microsoft.com/office/powerpoint/2010/main" val="3509832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3074" name="Picture 2" descr="Machine Learning Accuracy: True vs. False Positive/Negative">
            <a:extLst>
              <a:ext uri="{FF2B5EF4-FFF2-40B4-BE49-F238E27FC236}">
                <a16:creationId xmlns:a16="http://schemas.microsoft.com/office/drawing/2014/main" id="{6AD8B842-82A4-40F0-A75E-94D72FCF5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690" y="2047874"/>
            <a:ext cx="9952620" cy="36214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00017C0-CEE6-4F42-9A22-EFCC279A6101}"/>
              </a:ext>
            </a:extLst>
          </p:cNvPr>
          <p:cNvSpPr/>
          <p:nvPr/>
        </p:nvSpPr>
        <p:spPr>
          <a:xfrm>
            <a:off x="4661921" y="447451"/>
            <a:ext cx="2868157" cy="769441"/>
          </a:xfrm>
          <a:prstGeom prst="rect">
            <a:avLst/>
          </a:prstGeom>
          <a:noFill/>
        </p:spPr>
        <p:txBody>
          <a:bodyPr wrap="square" lIns="91440" tIns="45720" rIns="91440" bIns="45720">
            <a:spAutoFit/>
          </a:bodyPr>
          <a:lstStyle/>
          <a:p>
            <a:pPr algn="ctr"/>
            <a:r>
              <a:rPr lang="en-US" sz="4400" b="1" cap="none" spc="0" dirty="0">
                <a:ln w="0"/>
                <a:solidFill>
                  <a:srgbClr val="FF6600"/>
                </a:solidFill>
                <a:effectLst>
                  <a:outerShdw blurRad="38100" dist="19050" dir="2700000" algn="tl" rotWithShape="0">
                    <a:schemeClr val="dk1">
                      <a:alpha val="40000"/>
                    </a:schemeClr>
                  </a:outerShdw>
                </a:effectLst>
              </a:rPr>
              <a:t>Accuracy</a:t>
            </a:r>
          </a:p>
        </p:txBody>
      </p:sp>
    </p:spTree>
    <p:extLst>
      <p:ext uri="{BB962C8B-B14F-4D97-AF65-F5344CB8AC3E}">
        <p14:creationId xmlns:p14="http://schemas.microsoft.com/office/powerpoint/2010/main" val="155914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4098" name="Picture 2">
            <a:extLst>
              <a:ext uri="{FF2B5EF4-FFF2-40B4-BE49-F238E27FC236}">
                <a16:creationId xmlns:a16="http://schemas.microsoft.com/office/drawing/2014/main" id="{CF0F891B-2E42-4F73-BC54-2CA373AAE62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85669" y="757647"/>
            <a:ext cx="10592527" cy="58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532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5" name="Picture 4">
            <a:extLst>
              <a:ext uri="{FF2B5EF4-FFF2-40B4-BE49-F238E27FC236}">
                <a16:creationId xmlns:a16="http://schemas.microsoft.com/office/drawing/2014/main" id="{BF050D76-25D1-4A01-A105-1AEDA5210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554" y="1568515"/>
            <a:ext cx="8347480" cy="4207164"/>
          </a:xfrm>
          <a:prstGeom prst="rect">
            <a:avLst/>
          </a:prstGeom>
        </p:spPr>
      </p:pic>
      <p:sp>
        <p:nvSpPr>
          <p:cNvPr id="6" name="Rectangle 5">
            <a:extLst>
              <a:ext uri="{FF2B5EF4-FFF2-40B4-BE49-F238E27FC236}">
                <a16:creationId xmlns:a16="http://schemas.microsoft.com/office/drawing/2014/main" id="{FF137D33-7335-4184-AD20-4AF293A99697}"/>
              </a:ext>
            </a:extLst>
          </p:cNvPr>
          <p:cNvSpPr/>
          <p:nvPr/>
        </p:nvSpPr>
        <p:spPr>
          <a:xfrm>
            <a:off x="3324379" y="645185"/>
            <a:ext cx="5543249" cy="923330"/>
          </a:xfrm>
          <a:prstGeom prst="rect">
            <a:avLst/>
          </a:prstGeom>
          <a:noFill/>
        </p:spPr>
        <p:txBody>
          <a:bodyPr wrap="non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Hypothesis Testing</a:t>
            </a:r>
          </a:p>
        </p:txBody>
      </p:sp>
    </p:spTree>
    <p:extLst>
      <p:ext uri="{BB962C8B-B14F-4D97-AF65-F5344CB8AC3E}">
        <p14:creationId xmlns:p14="http://schemas.microsoft.com/office/powerpoint/2010/main" val="253180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
        <p:nvSpPr>
          <p:cNvPr id="6" name="Rectangle 5">
            <a:extLst>
              <a:ext uri="{FF2B5EF4-FFF2-40B4-BE49-F238E27FC236}">
                <a16:creationId xmlns:a16="http://schemas.microsoft.com/office/drawing/2014/main" id="{FF137D33-7335-4184-AD20-4AF293A99697}"/>
              </a:ext>
            </a:extLst>
          </p:cNvPr>
          <p:cNvSpPr/>
          <p:nvPr/>
        </p:nvSpPr>
        <p:spPr>
          <a:xfrm>
            <a:off x="3324379" y="645185"/>
            <a:ext cx="5543249" cy="923330"/>
          </a:xfrm>
          <a:prstGeom prst="rect">
            <a:avLst/>
          </a:prstGeom>
          <a:noFill/>
        </p:spPr>
        <p:txBody>
          <a:bodyPr wrap="non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Hypothesis Testing</a:t>
            </a:r>
          </a:p>
        </p:txBody>
      </p:sp>
      <p:pic>
        <p:nvPicPr>
          <p:cNvPr id="12" name="Picture 11">
            <a:extLst>
              <a:ext uri="{FF2B5EF4-FFF2-40B4-BE49-F238E27FC236}">
                <a16:creationId xmlns:a16="http://schemas.microsoft.com/office/drawing/2014/main" id="{1B8DE0D8-00B8-4D49-9965-A00F20EC6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914" y="2054376"/>
            <a:ext cx="9318171" cy="4380160"/>
          </a:xfrm>
          <a:prstGeom prst="rect">
            <a:avLst/>
          </a:prstGeom>
        </p:spPr>
      </p:pic>
    </p:spTree>
    <p:extLst>
      <p:ext uri="{BB962C8B-B14F-4D97-AF65-F5344CB8AC3E}">
        <p14:creationId xmlns:p14="http://schemas.microsoft.com/office/powerpoint/2010/main" val="3613630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
        <p:nvSpPr>
          <p:cNvPr id="6" name="Rectangle 5">
            <a:extLst>
              <a:ext uri="{FF2B5EF4-FFF2-40B4-BE49-F238E27FC236}">
                <a16:creationId xmlns:a16="http://schemas.microsoft.com/office/drawing/2014/main" id="{FF137D33-7335-4184-AD20-4AF293A99697}"/>
              </a:ext>
            </a:extLst>
          </p:cNvPr>
          <p:cNvSpPr/>
          <p:nvPr/>
        </p:nvSpPr>
        <p:spPr>
          <a:xfrm>
            <a:off x="3324379" y="645185"/>
            <a:ext cx="5543249" cy="923330"/>
          </a:xfrm>
          <a:prstGeom prst="rect">
            <a:avLst/>
          </a:prstGeom>
          <a:noFill/>
        </p:spPr>
        <p:txBody>
          <a:bodyPr wrap="non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Hypothesis Testing</a:t>
            </a:r>
          </a:p>
        </p:txBody>
      </p:sp>
      <p:sp>
        <p:nvSpPr>
          <p:cNvPr id="8" name="TextBox 7">
            <a:extLst>
              <a:ext uri="{FF2B5EF4-FFF2-40B4-BE49-F238E27FC236}">
                <a16:creationId xmlns:a16="http://schemas.microsoft.com/office/drawing/2014/main" id="{24CD6497-1655-4781-9DEF-28AFC80B7576}"/>
              </a:ext>
            </a:extLst>
          </p:cNvPr>
          <p:cNvSpPr txBox="1"/>
          <p:nvPr/>
        </p:nvSpPr>
        <p:spPr>
          <a:xfrm>
            <a:off x="1119051" y="2343333"/>
            <a:ext cx="10319657" cy="1846659"/>
          </a:xfrm>
          <a:prstGeom prst="rect">
            <a:avLst/>
          </a:prstGeom>
          <a:noFill/>
        </p:spPr>
        <p:txBody>
          <a:bodyPr wrap="square">
            <a:spAutoFit/>
          </a:bodyPr>
          <a:lstStyle/>
          <a:p>
            <a:pPr algn="l"/>
            <a:r>
              <a:rPr lang="en-US" sz="2400" b="1" i="0" dirty="0">
                <a:solidFill>
                  <a:srgbClr val="404040"/>
                </a:solidFill>
                <a:effectLst/>
                <a:latin typeface="+mj-lt"/>
              </a:rPr>
              <a:t>The two types of hypothesis testing are null hypothesis and alternate hypothesis.</a:t>
            </a:r>
          </a:p>
          <a:p>
            <a:pPr algn="l"/>
            <a:endParaRPr lang="en-US" b="0" i="0" dirty="0">
              <a:solidFill>
                <a:srgbClr val="404040"/>
              </a:solidFill>
              <a:effectLst/>
              <a:latin typeface="+mj-lt"/>
            </a:endParaRPr>
          </a:p>
          <a:p>
            <a:pPr algn="l"/>
            <a:endParaRPr lang="en-US" b="0" i="0" dirty="0">
              <a:solidFill>
                <a:srgbClr val="404040"/>
              </a:solidFill>
              <a:effectLst/>
              <a:latin typeface="+mj-lt"/>
            </a:endParaRPr>
          </a:p>
          <a:p>
            <a:pPr algn="l"/>
            <a:r>
              <a:rPr lang="en-US" b="0" i="0" dirty="0">
                <a:solidFill>
                  <a:srgbClr val="1D9AD1"/>
                </a:solidFill>
                <a:effectLst/>
                <a:latin typeface="+mj-lt"/>
              </a:rPr>
              <a:t>Null hypothesis</a:t>
            </a:r>
            <a:r>
              <a:rPr lang="en-US" b="0" i="0" dirty="0">
                <a:solidFill>
                  <a:srgbClr val="404040"/>
                </a:solidFill>
                <a:effectLst/>
                <a:latin typeface="+mj-lt"/>
              </a:rPr>
              <a:t> is the initial assumption about an event (also referred to as the ground truth).</a:t>
            </a:r>
          </a:p>
          <a:p>
            <a:pPr algn="l"/>
            <a:endParaRPr lang="en-US" b="0" i="0" dirty="0">
              <a:solidFill>
                <a:srgbClr val="404040"/>
              </a:solidFill>
              <a:effectLst/>
              <a:latin typeface="+mj-lt"/>
            </a:endParaRPr>
          </a:p>
          <a:p>
            <a:pPr algn="l"/>
            <a:r>
              <a:rPr lang="en-US" b="0" i="0" dirty="0">
                <a:solidFill>
                  <a:srgbClr val="1D9AD1"/>
                </a:solidFill>
                <a:effectLst/>
                <a:latin typeface="+mj-lt"/>
              </a:rPr>
              <a:t>Alternate hypothesis</a:t>
            </a:r>
            <a:r>
              <a:rPr lang="en-US" b="0" i="0" dirty="0">
                <a:solidFill>
                  <a:srgbClr val="404040"/>
                </a:solidFill>
                <a:effectLst/>
                <a:latin typeface="+mj-lt"/>
              </a:rPr>
              <a:t> is an assumption that counters the initial assumption.</a:t>
            </a:r>
          </a:p>
        </p:txBody>
      </p:sp>
    </p:spTree>
    <p:extLst>
      <p:ext uri="{BB962C8B-B14F-4D97-AF65-F5344CB8AC3E}">
        <p14:creationId xmlns:p14="http://schemas.microsoft.com/office/powerpoint/2010/main" val="4218148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
        <p:nvSpPr>
          <p:cNvPr id="9" name="TextBox 8">
            <a:extLst>
              <a:ext uri="{FF2B5EF4-FFF2-40B4-BE49-F238E27FC236}">
                <a16:creationId xmlns:a16="http://schemas.microsoft.com/office/drawing/2014/main" id="{1F39677E-79B4-4EE4-9A74-34066DFB64ED}"/>
              </a:ext>
            </a:extLst>
          </p:cNvPr>
          <p:cNvSpPr txBox="1"/>
          <p:nvPr/>
        </p:nvSpPr>
        <p:spPr>
          <a:xfrm>
            <a:off x="1107241" y="2006333"/>
            <a:ext cx="9914566" cy="1015663"/>
          </a:xfrm>
          <a:prstGeom prst="rect">
            <a:avLst/>
          </a:prstGeom>
          <a:noFill/>
        </p:spPr>
        <p:txBody>
          <a:bodyPr wrap="square">
            <a:spAutoFit/>
          </a:bodyPr>
          <a:lstStyle/>
          <a:p>
            <a:pPr algn="l"/>
            <a:r>
              <a:rPr lang="en-US" b="0" i="0" dirty="0">
                <a:effectLst/>
              </a:rPr>
              <a:t>A </a:t>
            </a:r>
            <a:r>
              <a:rPr lang="en-US" sz="2400" b="1" i="1" dirty="0">
                <a:effectLst/>
              </a:rPr>
              <a:t>t-</a:t>
            </a:r>
            <a:r>
              <a:rPr lang="en-US" sz="2400" b="1" i="0" dirty="0">
                <a:effectLst/>
              </a:rPr>
              <a:t>test</a:t>
            </a:r>
            <a:r>
              <a:rPr lang="en-US" sz="2400" b="0" i="0" dirty="0">
                <a:effectLst/>
              </a:rPr>
              <a:t> </a:t>
            </a:r>
            <a:r>
              <a:rPr lang="en-US" b="0" i="0" dirty="0">
                <a:effectLst/>
              </a:rPr>
              <a:t>is a </a:t>
            </a:r>
            <a:r>
              <a:rPr lang="en-US" b="0" i="0" u="none" strike="noStrike" dirty="0">
                <a:effectLst/>
              </a:rPr>
              <a:t>statistical test</a:t>
            </a:r>
            <a:r>
              <a:rPr lang="en-US" b="0" i="0" dirty="0">
                <a:effectLst/>
              </a:rPr>
              <a:t> that is used to compare the means of two groups. It is often used in </a:t>
            </a:r>
            <a:r>
              <a:rPr lang="en-US" b="0" i="0" u="none" strike="noStrike" dirty="0">
                <a:effectLst/>
              </a:rPr>
              <a:t>hypothesis testing</a:t>
            </a:r>
            <a:r>
              <a:rPr lang="en-US" b="0" i="0" dirty="0">
                <a:effectLst/>
              </a:rPr>
              <a:t> to determine whether a process or treatment actually has an effect on the population of interest, or whether two groups are different from one another.</a:t>
            </a:r>
          </a:p>
        </p:txBody>
      </p:sp>
      <p:sp>
        <p:nvSpPr>
          <p:cNvPr id="13" name="Rectangle 12">
            <a:extLst>
              <a:ext uri="{FF2B5EF4-FFF2-40B4-BE49-F238E27FC236}">
                <a16:creationId xmlns:a16="http://schemas.microsoft.com/office/drawing/2014/main" id="{3124FC02-4B69-4364-A3DB-394B4F9149B2}"/>
              </a:ext>
            </a:extLst>
          </p:cNvPr>
          <p:cNvSpPr/>
          <p:nvPr/>
        </p:nvSpPr>
        <p:spPr>
          <a:xfrm>
            <a:off x="3100346" y="645185"/>
            <a:ext cx="5991319" cy="1200329"/>
          </a:xfrm>
          <a:prstGeom prst="rect">
            <a:avLst/>
          </a:prstGeom>
          <a:noFill/>
        </p:spPr>
        <p:txBody>
          <a:bodyPr wrap="none" lIns="91440" tIns="45720" rIns="91440" bIns="45720">
            <a:spAutoFit/>
          </a:bodyPr>
          <a:lstStyle/>
          <a:p>
            <a:pPr algn="ctr"/>
            <a:r>
              <a:rPr lang="en-US" sz="3600" b="1" cap="none" spc="0" dirty="0">
                <a:ln w="0"/>
                <a:solidFill>
                  <a:srgbClr val="FF0000"/>
                </a:solidFill>
                <a:effectLst>
                  <a:outerShdw blurRad="38100" dist="19050" dir="2700000" algn="tl" rotWithShape="0">
                    <a:schemeClr val="dk1">
                      <a:alpha val="40000"/>
                    </a:schemeClr>
                  </a:outerShdw>
                </a:effectLst>
              </a:rPr>
              <a:t>Example of Hypothesis Testing</a:t>
            </a:r>
          </a:p>
          <a:p>
            <a:pPr algn="ctr"/>
            <a:r>
              <a:rPr lang="en-US" sz="3600" b="1" dirty="0">
                <a:ln w="0"/>
                <a:solidFill>
                  <a:srgbClr val="FF0000"/>
                </a:solidFill>
                <a:effectLst>
                  <a:outerShdw blurRad="38100" dist="19050" dir="2700000" algn="tl" rotWithShape="0">
                    <a:schemeClr val="dk1">
                      <a:alpha val="40000"/>
                    </a:schemeClr>
                  </a:outerShdw>
                </a:effectLst>
              </a:rPr>
              <a:t>With T test</a:t>
            </a:r>
            <a:endParaRPr lang="en-US" sz="3600" b="1" cap="none" spc="0" dirty="0">
              <a:ln w="0"/>
              <a:solidFill>
                <a:srgbClr val="FF0000"/>
              </a:solidFill>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E5F0EB58-3DC5-4FFA-A1EF-AC1FC3C55457}"/>
              </a:ext>
            </a:extLst>
          </p:cNvPr>
          <p:cNvSpPr txBox="1"/>
          <p:nvPr/>
        </p:nvSpPr>
        <p:spPr>
          <a:xfrm>
            <a:off x="1107241" y="3388657"/>
            <a:ext cx="9666371" cy="646331"/>
          </a:xfrm>
          <a:prstGeom prst="rect">
            <a:avLst/>
          </a:prstGeom>
          <a:noFill/>
        </p:spPr>
        <p:txBody>
          <a:bodyPr wrap="square">
            <a:spAutoFit/>
          </a:bodyPr>
          <a:lstStyle/>
          <a:p>
            <a:pPr algn="l">
              <a:buFont typeface="Arial" panose="020B0604020202020204" pitchFamily="34" charset="0"/>
              <a:buChar char="•"/>
            </a:pPr>
            <a:r>
              <a:rPr lang="en-US" b="0" i="0" dirty="0">
                <a:effectLst/>
                <a:latin typeface="Inter"/>
              </a:rPr>
              <a:t>The null hypothesis (</a:t>
            </a:r>
            <a:r>
              <a:rPr lang="en-US" b="0" i="1" dirty="0">
                <a:effectLst/>
                <a:latin typeface="Inter"/>
              </a:rPr>
              <a:t>H</a:t>
            </a:r>
            <a:r>
              <a:rPr lang="en-US" b="0" i="0" baseline="-25000" dirty="0">
                <a:effectLst/>
                <a:latin typeface="Inter"/>
              </a:rPr>
              <a:t>0</a:t>
            </a:r>
            <a:r>
              <a:rPr lang="en-US" b="0" i="0" dirty="0">
                <a:effectLst/>
                <a:latin typeface="Inter"/>
              </a:rPr>
              <a:t>) is that the true difference between these group means is zero.</a:t>
            </a:r>
          </a:p>
          <a:p>
            <a:pPr algn="l">
              <a:buFont typeface="Arial" panose="020B0604020202020204" pitchFamily="34" charset="0"/>
              <a:buChar char="•"/>
            </a:pPr>
            <a:r>
              <a:rPr lang="en-US" b="0" i="0" dirty="0">
                <a:effectLst/>
                <a:latin typeface="Inter"/>
              </a:rPr>
              <a:t>The alternate hypothesis (</a:t>
            </a:r>
            <a:r>
              <a:rPr lang="en-US" b="0" i="1" dirty="0">
                <a:effectLst/>
                <a:latin typeface="Inter"/>
              </a:rPr>
              <a:t>H</a:t>
            </a:r>
            <a:r>
              <a:rPr lang="en-US" b="0" i="0" baseline="-25000" dirty="0">
                <a:effectLst/>
                <a:latin typeface="Inter"/>
              </a:rPr>
              <a:t>a</a:t>
            </a:r>
            <a:r>
              <a:rPr lang="en-US" b="0" i="0" dirty="0">
                <a:effectLst/>
                <a:latin typeface="Inter"/>
              </a:rPr>
              <a:t>) is that the true difference is different from zero.</a:t>
            </a:r>
          </a:p>
        </p:txBody>
      </p:sp>
      <p:sp>
        <p:nvSpPr>
          <p:cNvPr id="15" name="TextBox 14">
            <a:extLst>
              <a:ext uri="{FF2B5EF4-FFF2-40B4-BE49-F238E27FC236}">
                <a16:creationId xmlns:a16="http://schemas.microsoft.com/office/drawing/2014/main" id="{021AA886-E7C8-4A34-B140-5C7945818912}"/>
              </a:ext>
            </a:extLst>
          </p:cNvPr>
          <p:cNvSpPr txBox="1"/>
          <p:nvPr/>
        </p:nvSpPr>
        <p:spPr>
          <a:xfrm>
            <a:off x="1107241" y="4440568"/>
            <a:ext cx="10722357" cy="1477328"/>
          </a:xfrm>
          <a:prstGeom prst="rect">
            <a:avLst/>
          </a:prstGeom>
          <a:noFill/>
        </p:spPr>
        <p:txBody>
          <a:bodyPr wrap="square">
            <a:spAutoFit/>
          </a:bodyPr>
          <a:lstStyle/>
          <a:p>
            <a:pPr algn="l">
              <a:buFont typeface="Arial" panose="020B0604020202020204" pitchFamily="34" charset="0"/>
              <a:buChar char="•"/>
            </a:pPr>
            <a:r>
              <a:rPr lang="en-US" b="0" i="0" dirty="0">
                <a:solidFill>
                  <a:srgbClr val="111111"/>
                </a:solidFill>
                <a:effectLst/>
                <a:latin typeface="SourceSansPro"/>
              </a:rPr>
              <a:t>A p-value is a statistical measurement used to validate a hypothesis against observed data.</a:t>
            </a:r>
          </a:p>
          <a:p>
            <a:pPr algn="l">
              <a:buFont typeface="Arial" panose="020B0604020202020204" pitchFamily="34" charset="0"/>
              <a:buChar char="•"/>
            </a:pPr>
            <a:r>
              <a:rPr lang="en-US" b="0" i="0" dirty="0">
                <a:solidFill>
                  <a:srgbClr val="111111"/>
                </a:solidFill>
                <a:effectLst/>
                <a:latin typeface="SourceSansPro"/>
              </a:rPr>
              <a:t>A p-value measures the probability of obtaining the observed results, assuming that the null hypothesis is true.</a:t>
            </a:r>
          </a:p>
          <a:p>
            <a:pPr algn="l">
              <a:buFont typeface="Arial" panose="020B0604020202020204" pitchFamily="34" charset="0"/>
              <a:buChar char="•"/>
            </a:pPr>
            <a:r>
              <a:rPr lang="en-US" b="0" i="0" dirty="0">
                <a:solidFill>
                  <a:srgbClr val="111111"/>
                </a:solidFill>
                <a:effectLst/>
                <a:latin typeface="SourceSansPro"/>
              </a:rPr>
              <a:t>The lower the p-value, the greater the statistical significance of the observed difference.</a:t>
            </a:r>
          </a:p>
          <a:p>
            <a:pPr algn="l">
              <a:buFont typeface="Arial" panose="020B0604020202020204" pitchFamily="34" charset="0"/>
              <a:buChar char="•"/>
            </a:pPr>
            <a:r>
              <a:rPr lang="en-US" b="0" i="0" dirty="0">
                <a:solidFill>
                  <a:srgbClr val="111111"/>
                </a:solidFill>
                <a:effectLst/>
                <a:latin typeface="SourceSansPro"/>
              </a:rPr>
              <a:t>A p-value of 0.05 or lower is generally considered statistically significant.</a:t>
            </a:r>
          </a:p>
          <a:p>
            <a:pPr algn="l">
              <a:buFont typeface="Arial" panose="020B0604020202020204" pitchFamily="34" charset="0"/>
              <a:buChar char="•"/>
            </a:pPr>
            <a:r>
              <a:rPr lang="en-US" b="0" i="0" dirty="0">
                <a:solidFill>
                  <a:srgbClr val="111111"/>
                </a:solidFill>
                <a:effectLst/>
                <a:latin typeface="SourceSansPro"/>
              </a:rPr>
              <a:t>P-value can serve as an alternative to or in addition to preselected confidence levels for hypothesis testing.</a:t>
            </a:r>
          </a:p>
        </p:txBody>
      </p:sp>
    </p:spTree>
    <p:extLst>
      <p:ext uri="{BB962C8B-B14F-4D97-AF65-F5344CB8AC3E}">
        <p14:creationId xmlns:p14="http://schemas.microsoft.com/office/powerpoint/2010/main" val="2515196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
        <p:nvSpPr>
          <p:cNvPr id="5" name="Rectangle 4">
            <a:extLst>
              <a:ext uri="{FF2B5EF4-FFF2-40B4-BE49-F238E27FC236}">
                <a16:creationId xmlns:a16="http://schemas.microsoft.com/office/drawing/2014/main" id="{DF0FF362-2AC7-4C54-9DD3-D63DB9452021}"/>
              </a:ext>
            </a:extLst>
          </p:cNvPr>
          <p:cNvSpPr/>
          <p:nvPr/>
        </p:nvSpPr>
        <p:spPr>
          <a:xfrm>
            <a:off x="2183794" y="757647"/>
            <a:ext cx="7681462" cy="830997"/>
          </a:xfrm>
          <a:prstGeom prst="rect">
            <a:avLst/>
          </a:prstGeom>
          <a:noFill/>
        </p:spPr>
        <p:txBody>
          <a:bodyPr wrap="none" lIns="91440" tIns="45720" rIns="91440" bIns="45720">
            <a:spAutoFit/>
          </a:bodyPr>
          <a:lstStyle/>
          <a:p>
            <a:pPr algn="ctr"/>
            <a:r>
              <a:rPr lang="en-US" sz="4800" b="1" cap="none" spc="0" dirty="0">
                <a:ln w="0"/>
                <a:solidFill>
                  <a:srgbClr val="FF0000"/>
                </a:solidFill>
                <a:effectLst>
                  <a:outerShdw blurRad="38100" dist="19050" dir="2700000" algn="tl" rotWithShape="0">
                    <a:schemeClr val="dk1">
                      <a:alpha val="40000"/>
                    </a:schemeClr>
                  </a:outerShdw>
                </a:effectLst>
              </a:rPr>
              <a:t>Hypothesis Testing Workflow</a:t>
            </a:r>
          </a:p>
        </p:txBody>
      </p:sp>
      <p:pic>
        <p:nvPicPr>
          <p:cNvPr id="3" name="Picture 2">
            <a:extLst>
              <a:ext uri="{FF2B5EF4-FFF2-40B4-BE49-F238E27FC236}">
                <a16:creationId xmlns:a16="http://schemas.microsoft.com/office/drawing/2014/main" id="{93F9D766-C9D5-4DD0-856D-87344211A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2519" y="1758005"/>
            <a:ext cx="7964011" cy="4439270"/>
          </a:xfrm>
          <a:prstGeom prst="rect">
            <a:avLst/>
          </a:prstGeom>
        </p:spPr>
      </p:pic>
    </p:spTree>
    <p:extLst>
      <p:ext uri="{BB962C8B-B14F-4D97-AF65-F5344CB8AC3E}">
        <p14:creationId xmlns:p14="http://schemas.microsoft.com/office/powerpoint/2010/main" val="1382089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4" name="Google Shape;566;p18">
            <a:extLst>
              <a:ext uri="{FF2B5EF4-FFF2-40B4-BE49-F238E27FC236}">
                <a16:creationId xmlns:a16="http://schemas.microsoft.com/office/drawing/2014/main" id="{77A82C05-AE3C-4010-93C0-1D3E62F835CD}"/>
              </a:ext>
            </a:extLst>
          </p:cNvPr>
          <p:cNvSpPr txBox="1"/>
          <p:nvPr/>
        </p:nvSpPr>
        <p:spPr>
          <a:xfrm>
            <a:off x="0" y="2644170"/>
            <a:ext cx="12192000"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1" dirty="0">
                <a:solidFill>
                  <a:srgbClr val="FF4B05"/>
                </a:solidFill>
                <a:latin typeface="Helvetica Neue"/>
                <a:ea typeface="Helvetica Neue"/>
                <a:cs typeface="Helvetica Neue"/>
                <a:sym typeface="Helvetica Neue"/>
              </a:rPr>
              <a:t>THANK </a:t>
            </a:r>
            <a:r>
              <a:rPr lang="en-US" sz="9600" dirty="0">
                <a:solidFill>
                  <a:srgbClr val="FFC000"/>
                </a:solidFill>
                <a:latin typeface="Helvetica Neue"/>
                <a:ea typeface="Helvetica Neue"/>
                <a:cs typeface="Helvetica Neue"/>
                <a:sym typeface="Helvetica Neue"/>
              </a:rPr>
              <a:t>YOU!</a:t>
            </a:r>
            <a:endParaRPr sz="9600" i="1" dirty="0">
              <a:solidFill>
                <a:srgbClr val="FFC000"/>
              </a:solidFill>
              <a:latin typeface="Helvetica Neue"/>
              <a:ea typeface="Helvetica Neue"/>
              <a:cs typeface="Helvetica Neue"/>
              <a:sym typeface="Helvetica Neue"/>
            </a:endParaRPr>
          </a:p>
        </p:txBody>
      </p:sp>
      <p:sp>
        <p:nvSpPr>
          <p:cNvPr id="5" name="Google Shape;319;p8">
            <a:extLst>
              <a:ext uri="{FF2B5EF4-FFF2-40B4-BE49-F238E27FC236}">
                <a16:creationId xmlns:a16="http://schemas.microsoft.com/office/drawing/2014/main" id="{84D8CB9D-F4D2-4611-A4DD-88FF6B102517}"/>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Tree>
    <p:extLst>
      <p:ext uri="{BB962C8B-B14F-4D97-AF65-F5344CB8AC3E}">
        <p14:creationId xmlns:p14="http://schemas.microsoft.com/office/powerpoint/2010/main" val="14134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5" name="Picture 4">
            <a:extLst>
              <a:ext uri="{FF2B5EF4-FFF2-40B4-BE49-F238E27FC236}">
                <a16:creationId xmlns:a16="http://schemas.microsoft.com/office/drawing/2014/main" id="{7F9CED98-D0F3-4E9C-8243-E3CA8B60F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414" y="1215118"/>
            <a:ext cx="8830489" cy="5120368"/>
          </a:xfrm>
          <a:prstGeom prst="rect">
            <a:avLst/>
          </a:prstGeom>
        </p:spPr>
      </p:pic>
    </p:spTree>
    <p:extLst>
      <p:ext uri="{BB962C8B-B14F-4D97-AF65-F5344CB8AC3E}">
        <p14:creationId xmlns:p14="http://schemas.microsoft.com/office/powerpoint/2010/main" val="4227426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2" name="Rectangle 1">
            <a:extLst>
              <a:ext uri="{FF2B5EF4-FFF2-40B4-BE49-F238E27FC236}">
                <a16:creationId xmlns:a16="http://schemas.microsoft.com/office/drawing/2014/main" id="{FADB5E62-5E23-4759-9796-95E6E8B4E213}"/>
              </a:ext>
            </a:extLst>
          </p:cNvPr>
          <p:cNvSpPr/>
          <p:nvPr/>
        </p:nvSpPr>
        <p:spPr>
          <a:xfrm>
            <a:off x="4278715" y="1429011"/>
            <a:ext cx="3396345" cy="69233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10FCB6-40F8-49B8-8326-D583C68D0CC6}"/>
              </a:ext>
            </a:extLst>
          </p:cNvPr>
          <p:cNvSpPr/>
          <p:nvPr/>
        </p:nvSpPr>
        <p:spPr>
          <a:xfrm>
            <a:off x="9865256" y="3248289"/>
            <a:ext cx="2016035" cy="69233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501ABC9-CE5C-4F52-B715-87859B2802F3}"/>
              </a:ext>
            </a:extLst>
          </p:cNvPr>
          <p:cNvSpPr/>
          <p:nvPr/>
        </p:nvSpPr>
        <p:spPr>
          <a:xfrm>
            <a:off x="235131" y="3215223"/>
            <a:ext cx="2016035" cy="69233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EF649A-3B7B-4C00-AF1A-2457BB1C499C}"/>
              </a:ext>
            </a:extLst>
          </p:cNvPr>
          <p:cNvSpPr/>
          <p:nvPr/>
        </p:nvSpPr>
        <p:spPr>
          <a:xfrm>
            <a:off x="6920335" y="3248290"/>
            <a:ext cx="2016035" cy="69233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D5650D8-BAA3-47D4-B365-3BABCD5AA7B7}"/>
              </a:ext>
            </a:extLst>
          </p:cNvPr>
          <p:cNvCxnSpPr>
            <a:cxnSpLocks/>
            <a:stCxn id="2" idx="2"/>
          </p:cNvCxnSpPr>
          <p:nvPr/>
        </p:nvCxnSpPr>
        <p:spPr>
          <a:xfrm>
            <a:off x="5976888" y="2121342"/>
            <a:ext cx="0" cy="570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593FBB4D-032B-4A11-A44D-7D97CCF94A28}"/>
              </a:ext>
            </a:extLst>
          </p:cNvPr>
          <p:cNvCxnSpPr>
            <a:cxnSpLocks/>
          </p:cNvCxnSpPr>
          <p:nvPr/>
        </p:nvCxnSpPr>
        <p:spPr>
          <a:xfrm>
            <a:off x="1243148" y="2692243"/>
            <a:ext cx="9630125" cy="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007184F3-0D74-4507-BB0F-ABA8C455FA39}"/>
              </a:ext>
            </a:extLst>
          </p:cNvPr>
          <p:cNvSpPr txBox="1"/>
          <p:nvPr/>
        </p:nvSpPr>
        <p:spPr>
          <a:xfrm>
            <a:off x="4456189" y="1470183"/>
            <a:ext cx="3160523" cy="584775"/>
          </a:xfrm>
          <a:prstGeom prst="rect">
            <a:avLst/>
          </a:prstGeom>
          <a:noFill/>
        </p:spPr>
        <p:txBody>
          <a:bodyPr wrap="square" rtlCol="0">
            <a:spAutoFit/>
          </a:bodyPr>
          <a:lstStyle/>
          <a:p>
            <a:r>
              <a:rPr lang="en-US" sz="3200" dirty="0"/>
              <a:t>Basics of Statistics </a:t>
            </a:r>
          </a:p>
        </p:txBody>
      </p:sp>
      <p:sp>
        <p:nvSpPr>
          <p:cNvPr id="43" name="Rectangle 42">
            <a:extLst>
              <a:ext uri="{FF2B5EF4-FFF2-40B4-BE49-F238E27FC236}">
                <a16:creationId xmlns:a16="http://schemas.microsoft.com/office/drawing/2014/main" id="{045A96F9-B357-47F6-B993-F67D38AA5F31}"/>
              </a:ext>
            </a:extLst>
          </p:cNvPr>
          <p:cNvSpPr/>
          <p:nvPr/>
        </p:nvSpPr>
        <p:spPr>
          <a:xfrm>
            <a:off x="3577733" y="3215223"/>
            <a:ext cx="2016035" cy="69233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B5ABF060-5F8F-4881-A8C7-F994959CE0DF}"/>
              </a:ext>
            </a:extLst>
          </p:cNvPr>
          <p:cNvCxnSpPr>
            <a:cxnSpLocks/>
            <a:endCxn id="8" idx="0"/>
          </p:cNvCxnSpPr>
          <p:nvPr/>
        </p:nvCxnSpPr>
        <p:spPr>
          <a:xfrm>
            <a:off x="1225729" y="2692243"/>
            <a:ext cx="17420" cy="522980"/>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A64FB5EB-D443-40DF-A107-BB4A503769F9}"/>
              </a:ext>
            </a:extLst>
          </p:cNvPr>
          <p:cNvCxnSpPr/>
          <p:nvPr/>
        </p:nvCxnSpPr>
        <p:spPr>
          <a:xfrm>
            <a:off x="4585750" y="2663084"/>
            <a:ext cx="0" cy="581297"/>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1CE55DCD-D22A-4711-BDDD-CD906562686A}"/>
              </a:ext>
            </a:extLst>
          </p:cNvPr>
          <p:cNvCxnSpPr/>
          <p:nvPr/>
        </p:nvCxnSpPr>
        <p:spPr>
          <a:xfrm>
            <a:off x="7928352" y="2692243"/>
            <a:ext cx="0" cy="581297"/>
          </a:xfrm>
          <a:prstGeom prst="line">
            <a:avLst/>
          </a:prstGeom>
        </p:spPr>
        <p:style>
          <a:lnRef idx="2">
            <a:schemeClr val="accent2"/>
          </a:lnRef>
          <a:fillRef idx="0">
            <a:schemeClr val="accent2"/>
          </a:fillRef>
          <a:effectRef idx="1">
            <a:schemeClr val="accent2"/>
          </a:effectRef>
          <a:fontRef idx="minor">
            <a:schemeClr val="tx1"/>
          </a:fontRef>
        </p:style>
      </p:cxnSp>
      <p:cxnSp>
        <p:nvCxnSpPr>
          <p:cNvPr id="51" name="Straight Connector 50">
            <a:extLst>
              <a:ext uri="{FF2B5EF4-FFF2-40B4-BE49-F238E27FC236}">
                <a16:creationId xmlns:a16="http://schemas.microsoft.com/office/drawing/2014/main" id="{168B2D0F-45F0-4E6D-9B2B-2A398A154F88}"/>
              </a:ext>
            </a:extLst>
          </p:cNvPr>
          <p:cNvCxnSpPr/>
          <p:nvPr/>
        </p:nvCxnSpPr>
        <p:spPr>
          <a:xfrm>
            <a:off x="10855854" y="2692242"/>
            <a:ext cx="0" cy="581297"/>
          </a:xfrm>
          <a:prstGeom prst="line">
            <a:avLst/>
          </a:prstGeom>
        </p:spPr>
        <p:style>
          <a:lnRef idx="2">
            <a:schemeClr val="accent2"/>
          </a:lnRef>
          <a:fillRef idx="0">
            <a:schemeClr val="accent2"/>
          </a:fillRef>
          <a:effectRef idx="1">
            <a:schemeClr val="accent2"/>
          </a:effectRef>
          <a:fontRef idx="minor">
            <a:schemeClr val="tx1"/>
          </a:fontRef>
        </p:style>
      </p:cxnSp>
      <p:sp>
        <p:nvSpPr>
          <p:cNvPr id="21" name="TextBox 20">
            <a:extLst>
              <a:ext uri="{FF2B5EF4-FFF2-40B4-BE49-F238E27FC236}">
                <a16:creationId xmlns:a16="http://schemas.microsoft.com/office/drawing/2014/main" id="{940B7984-3CD8-483D-8404-52BE20F1E7F1}"/>
              </a:ext>
            </a:extLst>
          </p:cNvPr>
          <p:cNvSpPr txBox="1"/>
          <p:nvPr/>
        </p:nvSpPr>
        <p:spPr>
          <a:xfrm>
            <a:off x="539931" y="3409788"/>
            <a:ext cx="1802675" cy="369332"/>
          </a:xfrm>
          <a:prstGeom prst="rect">
            <a:avLst/>
          </a:prstGeom>
          <a:noFill/>
        </p:spPr>
        <p:txBody>
          <a:bodyPr wrap="square" rtlCol="0">
            <a:spAutoFit/>
          </a:bodyPr>
          <a:lstStyle/>
          <a:p>
            <a:r>
              <a:rPr lang="en-US" dirty="0"/>
              <a:t>Population</a:t>
            </a:r>
          </a:p>
        </p:txBody>
      </p:sp>
      <p:sp>
        <p:nvSpPr>
          <p:cNvPr id="52" name="TextBox 51">
            <a:extLst>
              <a:ext uri="{FF2B5EF4-FFF2-40B4-BE49-F238E27FC236}">
                <a16:creationId xmlns:a16="http://schemas.microsoft.com/office/drawing/2014/main" id="{DB05F264-CBAA-43CD-81FF-CD88FDDEFE22}"/>
              </a:ext>
            </a:extLst>
          </p:cNvPr>
          <p:cNvSpPr txBox="1"/>
          <p:nvPr/>
        </p:nvSpPr>
        <p:spPr>
          <a:xfrm>
            <a:off x="4177781" y="3376722"/>
            <a:ext cx="1352808" cy="369332"/>
          </a:xfrm>
          <a:prstGeom prst="rect">
            <a:avLst/>
          </a:prstGeom>
          <a:noFill/>
        </p:spPr>
        <p:txBody>
          <a:bodyPr wrap="square" rtlCol="0">
            <a:spAutoFit/>
          </a:bodyPr>
          <a:lstStyle/>
          <a:p>
            <a:r>
              <a:rPr lang="en-US" dirty="0"/>
              <a:t>Samples</a:t>
            </a:r>
          </a:p>
        </p:txBody>
      </p:sp>
      <p:sp>
        <p:nvSpPr>
          <p:cNvPr id="53" name="TextBox 52">
            <a:extLst>
              <a:ext uri="{FF2B5EF4-FFF2-40B4-BE49-F238E27FC236}">
                <a16:creationId xmlns:a16="http://schemas.microsoft.com/office/drawing/2014/main" id="{E1BBA9AC-57C5-4B93-A08E-E1119219E30F}"/>
              </a:ext>
            </a:extLst>
          </p:cNvPr>
          <p:cNvSpPr txBox="1"/>
          <p:nvPr/>
        </p:nvSpPr>
        <p:spPr>
          <a:xfrm>
            <a:off x="7318711" y="3409788"/>
            <a:ext cx="1315837" cy="369332"/>
          </a:xfrm>
          <a:prstGeom prst="rect">
            <a:avLst/>
          </a:prstGeom>
          <a:noFill/>
        </p:spPr>
        <p:txBody>
          <a:bodyPr wrap="square" rtlCol="0">
            <a:spAutoFit/>
          </a:bodyPr>
          <a:lstStyle/>
          <a:p>
            <a:r>
              <a:rPr lang="en-US" dirty="0"/>
              <a:t>Variables</a:t>
            </a:r>
          </a:p>
        </p:txBody>
      </p:sp>
      <p:sp>
        <p:nvSpPr>
          <p:cNvPr id="54" name="TextBox 53">
            <a:extLst>
              <a:ext uri="{FF2B5EF4-FFF2-40B4-BE49-F238E27FC236}">
                <a16:creationId xmlns:a16="http://schemas.microsoft.com/office/drawing/2014/main" id="{B06DAD07-C39D-4B9D-B165-FB4A13233BAE}"/>
              </a:ext>
            </a:extLst>
          </p:cNvPr>
          <p:cNvSpPr txBox="1"/>
          <p:nvPr/>
        </p:nvSpPr>
        <p:spPr>
          <a:xfrm>
            <a:off x="10016892" y="3409223"/>
            <a:ext cx="1939977" cy="369332"/>
          </a:xfrm>
          <a:prstGeom prst="rect">
            <a:avLst/>
          </a:prstGeom>
          <a:noFill/>
        </p:spPr>
        <p:txBody>
          <a:bodyPr wrap="square" rtlCol="0">
            <a:spAutoFit/>
          </a:bodyPr>
          <a:lstStyle/>
          <a:p>
            <a:r>
              <a:rPr lang="en-US" dirty="0"/>
              <a:t>Statistical Model</a:t>
            </a:r>
          </a:p>
        </p:txBody>
      </p:sp>
      <p:sp>
        <p:nvSpPr>
          <p:cNvPr id="64" name="Google Shape;319;p8">
            <a:extLst>
              <a:ext uri="{FF2B5EF4-FFF2-40B4-BE49-F238E27FC236}">
                <a16:creationId xmlns:a16="http://schemas.microsoft.com/office/drawing/2014/main" id="{9A69E9AD-F78F-4A91-95F8-E09F3B653E54}"/>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9" name="Picture 8">
            <a:extLst>
              <a:ext uri="{FF2B5EF4-FFF2-40B4-BE49-F238E27FC236}">
                <a16:creationId xmlns:a16="http://schemas.microsoft.com/office/drawing/2014/main" id="{926543F5-5BB6-478A-AD1E-73B6442A5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90" y="4233509"/>
            <a:ext cx="2282444" cy="1832619"/>
          </a:xfrm>
          <a:prstGeom prst="rect">
            <a:avLst/>
          </a:prstGeom>
        </p:spPr>
      </p:pic>
      <p:pic>
        <p:nvPicPr>
          <p:cNvPr id="2050" name="Picture 2" descr="crowd behaviors measuring social sampling statistics experiment population  research of society | Stock vector | Colourbox">
            <a:extLst>
              <a:ext uri="{FF2B5EF4-FFF2-40B4-BE49-F238E27FC236}">
                <a16:creationId xmlns:a16="http://schemas.microsoft.com/office/drawing/2014/main" id="{50819392-1DA1-49AB-B1E1-8880BC9B78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2540" y="4252657"/>
            <a:ext cx="3126419" cy="16530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tistical Analysis | Descriptive Statistics-BR | Kaggle">
            <a:extLst>
              <a:ext uri="{FF2B5EF4-FFF2-40B4-BE49-F238E27FC236}">
                <a16:creationId xmlns:a16="http://schemas.microsoft.com/office/drawing/2014/main" id="{721F1DD5-5B51-45CB-B72E-B3976389C3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2165" y="4347544"/>
            <a:ext cx="2571084" cy="14592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C455C25-FCCB-41D5-AEE9-769F58258B28}"/>
              </a:ext>
            </a:extLst>
          </p:cNvPr>
          <p:cNvPicPr>
            <a:picLocks noChangeAspect="1"/>
          </p:cNvPicPr>
          <p:nvPr/>
        </p:nvPicPr>
        <p:blipFill>
          <a:blip r:embed="rId7"/>
          <a:stretch>
            <a:fillRect/>
          </a:stretch>
        </p:blipFill>
        <p:spPr>
          <a:xfrm>
            <a:off x="9959725" y="4202051"/>
            <a:ext cx="1709360" cy="1653095"/>
          </a:xfrm>
          <a:prstGeom prst="rect">
            <a:avLst/>
          </a:prstGeom>
        </p:spPr>
      </p:pic>
    </p:spTree>
    <p:extLst>
      <p:ext uri="{BB962C8B-B14F-4D97-AF65-F5344CB8AC3E}">
        <p14:creationId xmlns:p14="http://schemas.microsoft.com/office/powerpoint/2010/main" val="3739942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3" name="Picture 2">
            <a:extLst>
              <a:ext uri="{FF2B5EF4-FFF2-40B4-BE49-F238E27FC236}">
                <a16:creationId xmlns:a16="http://schemas.microsoft.com/office/drawing/2014/main" id="{58E4DFF6-86FB-424A-BC4B-5D0F7A044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56" y="1815737"/>
            <a:ext cx="4954301" cy="3995928"/>
          </a:xfrm>
          <a:prstGeom prst="rect">
            <a:avLst/>
          </a:prstGeom>
        </p:spPr>
      </p:pic>
      <p:sp>
        <p:nvSpPr>
          <p:cNvPr id="8" name="TextBox 7">
            <a:extLst>
              <a:ext uri="{FF2B5EF4-FFF2-40B4-BE49-F238E27FC236}">
                <a16:creationId xmlns:a16="http://schemas.microsoft.com/office/drawing/2014/main" id="{3702F3E1-A361-41EF-B880-92C1E24D1CCA}"/>
              </a:ext>
            </a:extLst>
          </p:cNvPr>
          <p:cNvSpPr txBox="1"/>
          <p:nvPr/>
        </p:nvSpPr>
        <p:spPr>
          <a:xfrm>
            <a:off x="4950824" y="1608038"/>
            <a:ext cx="6381206" cy="1754326"/>
          </a:xfrm>
          <a:prstGeom prst="rect">
            <a:avLst/>
          </a:prstGeom>
          <a:noFill/>
        </p:spPr>
        <p:txBody>
          <a:bodyPr wrap="square">
            <a:spAutoFit/>
          </a:bodyPr>
          <a:lstStyle/>
          <a:p>
            <a:r>
              <a:rPr lang="en-US" b="1" i="0" dirty="0">
                <a:solidFill>
                  <a:srgbClr val="333333"/>
                </a:solidFill>
                <a:effectLst/>
                <a:latin typeface="+mj-lt"/>
              </a:rPr>
              <a:t>A population is any complete group with at least one characteristic in common.</a:t>
            </a:r>
            <a:r>
              <a:rPr lang="en-US" b="0" i="0" dirty="0">
                <a:solidFill>
                  <a:srgbClr val="333333"/>
                </a:solidFill>
                <a:effectLst/>
                <a:latin typeface="+mj-lt"/>
              </a:rPr>
              <a:t> Populations are not just people. Populations may consist of, but are not limited to, people, animals, businesses, buildings, motor vehicles, farms, objects or events. </a:t>
            </a:r>
          </a:p>
          <a:p>
            <a:r>
              <a:rPr lang="en-US" b="0" i="0" dirty="0">
                <a:solidFill>
                  <a:srgbClr val="292929"/>
                </a:solidFill>
                <a:effectLst/>
                <a:latin typeface="+mj-lt"/>
              </a:rPr>
              <a:t>Population contains all the data points from a set of data. It is a group from where we collect the data.</a:t>
            </a:r>
            <a:endParaRPr lang="en-US" dirty="0">
              <a:latin typeface="+mj-lt"/>
            </a:endParaRPr>
          </a:p>
        </p:txBody>
      </p:sp>
      <p:pic>
        <p:nvPicPr>
          <p:cNvPr id="1026" name="Picture 2">
            <a:extLst>
              <a:ext uri="{FF2B5EF4-FFF2-40B4-BE49-F238E27FC236}">
                <a16:creationId xmlns:a16="http://schemas.microsoft.com/office/drawing/2014/main" id="{9AA9B515-414F-403D-80A6-B44E34827B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9620" y="3362364"/>
            <a:ext cx="2965665" cy="298013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133EDEE-C49A-4CEB-A609-926A69E8F5BB}"/>
              </a:ext>
            </a:extLst>
          </p:cNvPr>
          <p:cNvSpPr/>
          <p:nvPr/>
        </p:nvSpPr>
        <p:spPr>
          <a:xfrm>
            <a:off x="3686247" y="257034"/>
            <a:ext cx="4569456" cy="1200329"/>
          </a:xfrm>
          <a:prstGeom prst="rect">
            <a:avLst/>
          </a:prstGeom>
          <a:noFill/>
        </p:spPr>
        <p:txBody>
          <a:bodyPr wrap="none" lIns="91440" tIns="45720" rIns="91440" bIns="45720">
            <a:spAutoFit/>
          </a:bodyPr>
          <a:lstStyle/>
          <a:p>
            <a:pPr algn="ctr"/>
            <a:r>
              <a:rPr lang="en-US" sz="7200" b="1" cap="none" spc="0" dirty="0">
                <a:ln w="0"/>
                <a:solidFill>
                  <a:srgbClr val="FF6600"/>
                </a:solidFill>
                <a:effectLst>
                  <a:outerShdw blurRad="38100" dist="19050" dir="2700000" algn="tl" rotWithShape="0">
                    <a:schemeClr val="dk1">
                      <a:alpha val="40000"/>
                    </a:schemeClr>
                  </a:outerShdw>
                </a:effectLst>
              </a:rPr>
              <a:t>Population </a:t>
            </a:r>
          </a:p>
        </p:txBody>
      </p:sp>
    </p:spTree>
    <p:extLst>
      <p:ext uri="{BB962C8B-B14F-4D97-AF65-F5344CB8AC3E}">
        <p14:creationId xmlns:p14="http://schemas.microsoft.com/office/powerpoint/2010/main" val="3872219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3" name="Picture 2">
            <a:extLst>
              <a:ext uri="{FF2B5EF4-FFF2-40B4-BE49-F238E27FC236}">
                <a16:creationId xmlns:a16="http://schemas.microsoft.com/office/drawing/2014/main" id="{C4414B32-3301-446C-9FE6-BFAA66602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46418"/>
            <a:ext cx="5800251" cy="3392234"/>
          </a:xfrm>
          <a:prstGeom prst="rect">
            <a:avLst/>
          </a:prstGeom>
        </p:spPr>
      </p:pic>
      <p:sp>
        <p:nvSpPr>
          <p:cNvPr id="8" name="Rectangle 7">
            <a:extLst>
              <a:ext uri="{FF2B5EF4-FFF2-40B4-BE49-F238E27FC236}">
                <a16:creationId xmlns:a16="http://schemas.microsoft.com/office/drawing/2014/main" id="{25EBD4F8-C180-430A-90F9-A1ED262117E4}"/>
              </a:ext>
            </a:extLst>
          </p:cNvPr>
          <p:cNvSpPr/>
          <p:nvPr/>
        </p:nvSpPr>
        <p:spPr>
          <a:xfrm>
            <a:off x="4359797" y="257034"/>
            <a:ext cx="3222357" cy="1200329"/>
          </a:xfrm>
          <a:prstGeom prst="rect">
            <a:avLst/>
          </a:prstGeom>
          <a:noFill/>
        </p:spPr>
        <p:txBody>
          <a:bodyPr wrap="none" lIns="91440" tIns="45720" rIns="91440" bIns="45720">
            <a:spAutoFit/>
          </a:bodyPr>
          <a:lstStyle/>
          <a:p>
            <a:pPr algn="ctr"/>
            <a:r>
              <a:rPr lang="en-US" sz="7200" b="1" cap="none" spc="0" dirty="0">
                <a:ln w="0"/>
                <a:solidFill>
                  <a:srgbClr val="FF6600"/>
                </a:solidFill>
                <a:effectLst>
                  <a:outerShdw blurRad="38100" dist="19050" dir="2700000" algn="tl" rotWithShape="0">
                    <a:schemeClr val="dk1">
                      <a:alpha val="40000"/>
                    </a:schemeClr>
                  </a:outerShdw>
                </a:effectLst>
              </a:rPr>
              <a:t>Sample </a:t>
            </a:r>
          </a:p>
        </p:txBody>
      </p:sp>
      <p:sp>
        <p:nvSpPr>
          <p:cNvPr id="9" name="TextBox 8">
            <a:extLst>
              <a:ext uri="{FF2B5EF4-FFF2-40B4-BE49-F238E27FC236}">
                <a16:creationId xmlns:a16="http://schemas.microsoft.com/office/drawing/2014/main" id="{C20FC57F-035E-4024-B921-A6B988E9556C}"/>
              </a:ext>
            </a:extLst>
          </p:cNvPr>
          <p:cNvSpPr txBox="1"/>
          <p:nvPr/>
        </p:nvSpPr>
        <p:spPr>
          <a:xfrm>
            <a:off x="5970975" y="1674674"/>
            <a:ext cx="6093822" cy="1754326"/>
          </a:xfrm>
          <a:prstGeom prst="rect">
            <a:avLst/>
          </a:prstGeom>
          <a:noFill/>
        </p:spPr>
        <p:txBody>
          <a:bodyPr wrap="square">
            <a:spAutoFit/>
          </a:bodyPr>
          <a:lstStyle/>
          <a:p>
            <a:r>
              <a:rPr lang="en-US" b="0" i="0" dirty="0">
                <a:solidFill>
                  <a:srgbClr val="292929"/>
                </a:solidFill>
                <a:effectLst/>
                <a:latin typeface="+mj-lt"/>
              </a:rPr>
              <a:t>A sample consists of some observations selected from the population. The sample from the population should be selected such that it has all the characteristics that a population has. Population’s measurable characteristics such as mean, standard deviation etc. are called as parameters while Sample’s measurable characteristic is known as a statistic.</a:t>
            </a:r>
            <a:endParaRPr lang="en-US" dirty="0">
              <a:latin typeface="+mj-lt"/>
            </a:endParaRPr>
          </a:p>
        </p:txBody>
      </p:sp>
      <p:graphicFrame>
        <p:nvGraphicFramePr>
          <p:cNvPr id="5" name="Table 5">
            <a:extLst>
              <a:ext uri="{FF2B5EF4-FFF2-40B4-BE49-F238E27FC236}">
                <a16:creationId xmlns:a16="http://schemas.microsoft.com/office/drawing/2014/main" id="{3C4CE16F-3F35-4233-A99B-AD24C45766E3}"/>
              </a:ext>
            </a:extLst>
          </p:cNvPr>
          <p:cNvGraphicFramePr>
            <a:graphicFrameLocks noGrp="1"/>
          </p:cNvGraphicFramePr>
          <p:nvPr>
            <p:extLst>
              <p:ext uri="{D42A27DB-BD31-4B8C-83A1-F6EECF244321}">
                <p14:modId xmlns:p14="http://schemas.microsoft.com/office/powerpoint/2010/main" val="10322620"/>
              </p:ext>
            </p:extLst>
          </p:nvPr>
        </p:nvGraphicFramePr>
        <p:xfrm>
          <a:off x="6145509" y="3842535"/>
          <a:ext cx="5744754" cy="2377440"/>
        </p:xfrm>
        <a:graphic>
          <a:graphicData uri="http://schemas.openxmlformats.org/drawingml/2006/table">
            <a:tbl>
              <a:tblPr firstRow="1" bandRow="1">
                <a:tableStyleId>{5C22544A-7EE6-4342-B048-85BDC9FD1C3A}</a:tableStyleId>
              </a:tblPr>
              <a:tblGrid>
                <a:gridCol w="2872377">
                  <a:extLst>
                    <a:ext uri="{9D8B030D-6E8A-4147-A177-3AD203B41FA5}">
                      <a16:colId xmlns:a16="http://schemas.microsoft.com/office/drawing/2014/main" val="3733740523"/>
                    </a:ext>
                  </a:extLst>
                </a:gridCol>
                <a:gridCol w="2872377">
                  <a:extLst>
                    <a:ext uri="{9D8B030D-6E8A-4147-A177-3AD203B41FA5}">
                      <a16:colId xmlns:a16="http://schemas.microsoft.com/office/drawing/2014/main" val="1810418769"/>
                    </a:ext>
                  </a:extLst>
                </a:gridCol>
              </a:tblGrid>
              <a:tr h="1056036">
                <a:tc>
                  <a:txBody>
                    <a:bodyPr/>
                    <a:lstStyle/>
                    <a:p>
                      <a:pPr algn="ctr"/>
                      <a:r>
                        <a:rPr lang="en-US" sz="3600" b="1" dirty="0">
                          <a:solidFill>
                            <a:schemeClr val="tx1"/>
                          </a:solidFill>
                        </a:rPr>
                        <a:t>Cluster Sampling</a:t>
                      </a:r>
                    </a:p>
                  </a:txBody>
                  <a:tcPr>
                    <a:solidFill>
                      <a:srgbClr val="FFC000"/>
                    </a:solidFill>
                  </a:tcPr>
                </a:tc>
                <a:tc>
                  <a:txBody>
                    <a:bodyPr/>
                    <a:lstStyle/>
                    <a:p>
                      <a:pPr algn="ctr"/>
                      <a:r>
                        <a:rPr lang="en-US" sz="3600" b="1" dirty="0">
                          <a:solidFill>
                            <a:schemeClr val="tx1"/>
                          </a:solidFill>
                        </a:rPr>
                        <a:t>Random Sampling </a:t>
                      </a:r>
                    </a:p>
                  </a:txBody>
                  <a:tcPr>
                    <a:solidFill>
                      <a:schemeClr val="accent2">
                        <a:lumMod val="40000"/>
                        <a:lumOff val="60000"/>
                      </a:schemeClr>
                    </a:solidFill>
                  </a:tcPr>
                </a:tc>
                <a:extLst>
                  <a:ext uri="{0D108BD9-81ED-4DB2-BD59-A6C34878D82A}">
                    <a16:rowId xmlns:a16="http://schemas.microsoft.com/office/drawing/2014/main" val="4198883832"/>
                  </a:ext>
                </a:extLst>
              </a:tr>
              <a:tr h="1058092">
                <a:tc>
                  <a:txBody>
                    <a:bodyPr/>
                    <a:lstStyle/>
                    <a:p>
                      <a:pPr algn="ctr"/>
                      <a:r>
                        <a:rPr lang="en-US" sz="3600" b="1" dirty="0">
                          <a:solidFill>
                            <a:schemeClr val="tx1"/>
                          </a:solidFill>
                        </a:rPr>
                        <a:t>Stratified Sampling</a:t>
                      </a:r>
                    </a:p>
                  </a:txBody>
                  <a:tcPr>
                    <a:solidFill>
                      <a:schemeClr val="accent4">
                        <a:lumMod val="60000"/>
                        <a:lumOff val="40000"/>
                      </a:schemeClr>
                    </a:solidFill>
                  </a:tcPr>
                </a:tc>
                <a:tc>
                  <a:txBody>
                    <a:bodyPr/>
                    <a:lstStyle/>
                    <a:p>
                      <a:pPr algn="ctr"/>
                      <a:r>
                        <a:rPr lang="en-US" sz="3600" b="1" dirty="0">
                          <a:solidFill>
                            <a:schemeClr val="tx1"/>
                          </a:solidFill>
                        </a:rPr>
                        <a:t>Systematical Sampling</a:t>
                      </a:r>
                    </a:p>
                  </a:txBody>
                  <a:tcPr>
                    <a:solidFill>
                      <a:schemeClr val="accent2">
                        <a:lumMod val="60000"/>
                        <a:lumOff val="40000"/>
                      </a:schemeClr>
                    </a:solidFill>
                  </a:tcPr>
                </a:tc>
                <a:extLst>
                  <a:ext uri="{0D108BD9-81ED-4DB2-BD59-A6C34878D82A}">
                    <a16:rowId xmlns:a16="http://schemas.microsoft.com/office/drawing/2014/main" val="2011174377"/>
                  </a:ext>
                </a:extLst>
              </a:tr>
            </a:tbl>
          </a:graphicData>
        </a:graphic>
      </p:graphicFrame>
    </p:spTree>
    <p:extLst>
      <p:ext uri="{BB962C8B-B14F-4D97-AF65-F5344CB8AC3E}">
        <p14:creationId xmlns:p14="http://schemas.microsoft.com/office/powerpoint/2010/main" val="1769949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sp>
        <p:nvSpPr>
          <p:cNvPr id="6" name="Rectangle 5">
            <a:extLst>
              <a:ext uri="{FF2B5EF4-FFF2-40B4-BE49-F238E27FC236}">
                <a16:creationId xmlns:a16="http://schemas.microsoft.com/office/drawing/2014/main" id="{1EBE5020-1E61-45B7-A01E-B7E7226950C4}"/>
              </a:ext>
            </a:extLst>
          </p:cNvPr>
          <p:cNvSpPr/>
          <p:nvPr/>
        </p:nvSpPr>
        <p:spPr>
          <a:xfrm>
            <a:off x="2464759" y="470263"/>
            <a:ext cx="7009611" cy="1015663"/>
          </a:xfrm>
          <a:prstGeom prst="rect">
            <a:avLst/>
          </a:prstGeom>
          <a:noFill/>
        </p:spPr>
        <p:txBody>
          <a:bodyPr wrap="none" lIns="91440" tIns="45720" rIns="91440" bIns="45720">
            <a:spAutoFit/>
          </a:bodyPr>
          <a:lstStyle/>
          <a:p>
            <a:pPr algn="ctr"/>
            <a:r>
              <a:rPr lang="en-US" sz="6000" b="1" cap="none" spc="0" dirty="0">
                <a:ln w="0"/>
                <a:solidFill>
                  <a:srgbClr val="FF6600"/>
                </a:solidFill>
                <a:effectLst>
                  <a:outerShdw blurRad="38100" dist="19050" dir="2700000" algn="tl" rotWithShape="0">
                    <a:schemeClr val="dk1">
                      <a:alpha val="40000"/>
                    </a:schemeClr>
                  </a:outerShdw>
                </a:effectLst>
              </a:rPr>
              <a:t>Variables in statistics </a:t>
            </a:r>
          </a:p>
        </p:txBody>
      </p:sp>
      <p:pic>
        <p:nvPicPr>
          <p:cNvPr id="3" name="Picture 2">
            <a:extLst>
              <a:ext uri="{FF2B5EF4-FFF2-40B4-BE49-F238E27FC236}">
                <a16:creationId xmlns:a16="http://schemas.microsoft.com/office/drawing/2014/main" id="{7DF8E0E6-56F5-4C7E-AA71-6A5A726CF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114" y="1549037"/>
            <a:ext cx="10248900" cy="4838700"/>
          </a:xfrm>
          <a:prstGeom prst="rect">
            <a:avLst/>
          </a:prstGeom>
        </p:spPr>
      </p:pic>
    </p:spTree>
    <p:extLst>
      <p:ext uri="{BB962C8B-B14F-4D97-AF65-F5344CB8AC3E}">
        <p14:creationId xmlns:p14="http://schemas.microsoft.com/office/powerpoint/2010/main" val="3371228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571F2-DE88-45C8-A917-79BC28354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256" y="137256"/>
            <a:ext cx="2120058" cy="620391"/>
          </a:xfrm>
          <a:prstGeom prst="rect">
            <a:avLst/>
          </a:prstGeom>
        </p:spPr>
      </p:pic>
      <p:pic>
        <p:nvPicPr>
          <p:cNvPr id="10" name="Picture 9">
            <a:extLst>
              <a:ext uri="{FF2B5EF4-FFF2-40B4-BE49-F238E27FC236}">
                <a16:creationId xmlns:a16="http://schemas.microsoft.com/office/drawing/2014/main" id="{D462A19C-FAC6-4805-B12A-DC04143DC99D}"/>
              </a:ext>
            </a:extLst>
          </p:cNvPr>
          <p:cNvPicPr>
            <a:picLocks noChangeAspect="1"/>
          </p:cNvPicPr>
          <p:nvPr/>
        </p:nvPicPr>
        <p:blipFill>
          <a:blip r:embed="rId3"/>
          <a:stretch>
            <a:fillRect/>
          </a:stretch>
        </p:blipFill>
        <p:spPr>
          <a:xfrm>
            <a:off x="0" y="0"/>
            <a:ext cx="1332414" cy="757647"/>
          </a:xfrm>
          <a:prstGeom prst="rect">
            <a:avLst/>
          </a:prstGeom>
        </p:spPr>
      </p:pic>
      <p:sp>
        <p:nvSpPr>
          <p:cNvPr id="11" name="Google Shape;319;p8">
            <a:extLst>
              <a:ext uri="{FF2B5EF4-FFF2-40B4-BE49-F238E27FC236}">
                <a16:creationId xmlns:a16="http://schemas.microsoft.com/office/drawing/2014/main" id="{ABAF1DBE-1658-43E2-B4C0-3993C1F97E52}"/>
              </a:ext>
            </a:extLst>
          </p:cNvPr>
          <p:cNvSpPr txBox="1"/>
          <p:nvPr/>
        </p:nvSpPr>
        <p:spPr>
          <a:xfrm>
            <a:off x="7616712" y="6586547"/>
            <a:ext cx="3715317" cy="2167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Helvetica Neue"/>
              <a:buNone/>
            </a:pPr>
            <a:r>
              <a:rPr lang="en-US" sz="900" b="0" i="0" u="none" strike="noStrike" cap="none" dirty="0">
                <a:solidFill>
                  <a:schemeClr val="dk1"/>
                </a:solidFill>
                <a:latin typeface="Helvetica Neue"/>
                <a:ea typeface="Helvetica Neue"/>
                <a:cs typeface="Helvetica Neue"/>
                <a:sym typeface="Helvetica Neue"/>
              </a:rPr>
              <a:t>CONFIDENTIAL &amp; PROPRIETARY 2022 – </a:t>
            </a:r>
            <a:r>
              <a:rPr lang="en-US" sz="900" b="0" i="0" u="none" strike="noStrike" cap="none" dirty="0" err="1">
                <a:solidFill>
                  <a:schemeClr val="dk1"/>
                </a:solidFill>
                <a:latin typeface="Helvetica Neue"/>
                <a:ea typeface="Helvetica Neue"/>
                <a:cs typeface="Helvetica Neue"/>
                <a:sym typeface="Helvetica Neue"/>
              </a:rPr>
              <a:t>Adverk</a:t>
            </a:r>
            <a:r>
              <a:rPr lang="en-US" sz="900" b="0" i="0" u="none" strike="noStrike" cap="none" dirty="0">
                <a:solidFill>
                  <a:schemeClr val="dk1"/>
                </a:solidFill>
                <a:latin typeface="Helvetica Neue"/>
                <a:ea typeface="Helvetica Neue"/>
                <a:cs typeface="Helvetica Neue"/>
                <a:sym typeface="Helvetica Neue"/>
              </a:rPr>
              <a:t> Technologies</a:t>
            </a:r>
            <a:endParaRPr dirty="0"/>
          </a:p>
        </p:txBody>
      </p:sp>
      <p:pic>
        <p:nvPicPr>
          <p:cNvPr id="3" name="Picture 2">
            <a:extLst>
              <a:ext uri="{FF2B5EF4-FFF2-40B4-BE49-F238E27FC236}">
                <a16:creationId xmlns:a16="http://schemas.microsoft.com/office/drawing/2014/main" id="{74CD8F5C-9749-4D0A-A046-00E9620CD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59" y="2622878"/>
            <a:ext cx="6668431" cy="2448267"/>
          </a:xfrm>
          <a:prstGeom prst="rect">
            <a:avLst/>
          </a:prstGeom>
        </p:spPr>
      </p:pic>
      <p:sp>
        <p:nvSpPr>
          <p:cNvPr id="9" name="TextBox 8">
            <a:extLst>
              <a:ext uri="{FF2B5EF4-FFF2-40B4-BE49-F238E27FC236}">
                <a16:creationId xmlns:a16="http://schemas.microsoft.com/office/drawing/2014/main" id="{50B6E3AA-6267-46DD-8E9F-B81B963E9101}"/>
              </a:ext>
            </a:extLst>
          </p:cNvPr>
          <p:cNvSpPr txBox="1"/>
          <p:nvPr/>
        </p:nvSpPr>
        <p:spPr>
          <a:xfrm>
            <a:off x="6435378" y="1686938"/>
            <a:ext cx="5571452" cy="3416320"/>
          </a:xfrm>
          <a:prstGeom prst="rect">
            <a:avLst/>
          </a:prstGeom>
          <a:noFill/>
        </p:spPr>
        <p:txBody>
          <a:bodyPr wrap="square">
            <a:spAutoFit/>
          </a:bodyPr>
          <a:lstStyle/>
          <a:p>
            <a:r>
              <a:rPr lang="en-US" b="0" i="0" dirty="0">
                <a:solidFill>
                  <a:srgbClr val="111111"/>
                </a:solidFill>
                <a:effectLst/>
                <a:latin typeface="+mj-lt"/>
              </a:rPr>
              <a:t>Statistical modelling is a method of mathematically approximating the world. Statistical models contain variables that can be used to explain relationships between other variables. We use hypothesis testing, confidence intervals </a:t>
            </a:r>
            <a:r>
              <a:rPr lang="en-US" b="0" i="0" dirty="0" err="1">
                <a:solidFill>
                  <a:srgbClr val="111111"/>
                </a:solidFill>
                <a:effectLst/>
                <a:latin typeface="+mj-lt"/>
              </a:rPr>
              <a:t>etc</a:t>
            </a:r>
            <a:r>
              <a:rPr lang="en-US" b="0" i="0" dirty="0">
                <a:solidFill>
                  <a:srgbClr val="111111"/>
                </a:solidFill>
                <a:effectLst/>
                <a:latin typeface="+mj-lt"/>
              </a:rPr>
              <a:t> to make inferences and validate our hypothesis.</a:t>
            </a:r>
          </a:p>
          <a:p>
            <a:r>
              <a:rPr lang="en-US" b="0" i="0" dirty="0">
                <a:solidFill>
                  <a:srgbClr val="111111"/>
                </a:solidFill>
                <a:effectLst/>
                <a:latin typeface="+mj-lt"/>
              </a:rPr>
              <a:t>A statistical model will have sampling, probability spaces, assumptions and diagnostics </a:t>
            </a:r>
            <a:r>
              <a:rPr lang="en-US" b="0" i="0" dirty="0" err="1">
                <a:solidFill>
                  <a:srgbClr val="111111"/>
                </a:solidFill>
                <a:effectLst/>
                <a:latin typeface="+mj-lt"/>
              </a:rPr>
              <a:t>etc</a:t>
            </a:r>
            <a:r>
              <a:rPr lang="en-US" b="0" i="0" dirty="0">
                <a:solidFill>
                  <a:srgbClr val="111111"/>
                </a:solidFill>
                <a:effectLst/>
                <a:latin typeface="+mj-lt"/>
              </a:rPr>
              <a:t>, to make inferences.</a:t>
            </a:r>
            <a:endParaRPr lang="en-US" dirty="0">
              <a:solidFill>
                <a:srgbClr val="111111"/>
              </a:solidFill>
              <a:latin typeface="+mj-lt"/>
            </a:endParaRPr>
          </a:p>
          <a:p>
            <a:r>
              <a:rPr lang="en-US" b="0" i="0" dirty="0">
                <a:solidFill>
                  <a:srgbClr val="111111"/>
                </a:solidFill>
                <a:effectLst/>
                <a:latin typeface="+mj-lt"/>
              </a:rPr>
              <a:t>We use statistical models to find insights given a particular set of data. We can conduct modelling on a relatively small set of data just to try and understand the underlying nature of the data.</a:t>
            </a:r>
            <a:endParaRPr lang="en-US" dirty="0">
              <a:latin typeface="+mj-lt"/>
            </a:endParaRPr>
          </a:p>
        </p:txBody>
      </p:sp>
      <p:sp>
        <p:nvSpPr>
          <p:cNvPr id="13" name="Rectangle 12">
            <a:extLst>
              <a:ext uri="{FF2B5EF4-FFF2-40B4-BE49-F238E27FC236}">
                <a16:creationId xmlns:a16="http://schemas.microsoft.com/office/drawing/2014/main" id="{3105BEAB-B15A-4537-8159-3EBC51FA0D00}"/>
              </a:ext>
            </a:extLst>
          </p:cNvPr>
          <p:cNvSpPr/>
          <p:nvPr/>
        </p:nvSpPr>
        <p:spPr>
          <a:xfrm>
            <a:off x="3206087" y="470263"/>
            <a:ext cx="5526962" cy="1015663"/>
          </a:xfrm>
          <a:prstGeom prst="rect">
            <a:avLst/>
          </a:prstGeom>
          <a:noFill/>
        </p:spPr>
        <p:txBody>
          <a:bodyPr wrap="none" lIns="91440" tIns="45720" rIns="91440" bIns="45720">
            <a:spAutoFit/>
          </a:bodyPr>
          <a:lstStyle/>
          <a:p>
            <a:pPr algn="ctr"/>
            <a:r>
              <a:rPr lang="en-US" sz="6000" b="1" cap="none" spc="0" dirty="0">
                <a:ln w="0"/>
                <a:solidFill>
                  <a:srgbClr val="FF6600"/>
                </a:solidFill>
                <a:effectLst>
                  <a:outerShdw blurRad="38100" dist="19050" dir="2700000" algn="tl" rotWithShape="0">
                    <a:schemeClr val="dk1">
                      <a:alpha val="40000"/>
                    </a:schemeClr>
                  </a:outerShdw>
                </a:effectLst>
              </a:rPr>
              <a:t>Statistical Model</a:t>
            </a:r>
          </a:p>
        </p:txBody>
      </p:sp>
    </p:spTree>
    <p:extLst>
      <p:ext uri="{BB962C8B-B14F-4D97-AF65-F5344CB8AC3E}">
        <p14:creationId xmlns:p14="http://schemas.microsoft.com/office/powerpoint/2010/main" val="802776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2255</TotalTime>
  <Words>1018</Words>
  <Application>Microsoft Office PowerPoint</Application>
  <PresentationFormat>Widescreen</PresentationFormat>
  <Paragraphs>124</Paragraphs>
  <Slides>38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arial</vt:lpstr>
      <vt:lpstr>Calibri</vt:lpstr>
      <vt:lpstr>Calibri Light</vt:lpstr>
      <vt:lpstr>Helvetica Neue</vt:lpstr>
      <vt:lpstr>Inter</vt:lpstr>
      <vt:lpstr>Nirmala UI</vt:lpstr>
      <vt:lpstr>sohne</vt:lpstr>
      <vt:lpstr>SourceSansPro</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sparsh bagal</dc:creator>
  <cp:lastModifiedBy>sparsh bagal</cp:lastModifiedBy>
  <cp:revision>122</cp:revision>
  <dcterms:created xsi:type="dcterms:W3CDTF">2022-11-07T08:36:52Z</dcterms:created>
  <dcterms:modified xsi:type="dcterms:W3CDTF">2022-12-06T13:30:06Z</dcterms:modified>
</cp:coreProperties>
</file>